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8"/>
  </p:notesMasterIdLst>
  <p:handoutMasterIdLst>
    <p:handoutMasterId r:id="rId29"/>
  </p:handout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2" r:id="rId25"/>
    <p:sldId id="283" r:id="rId26"/>
    <p:sldId id="279" r:id="rId27"/>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299BA1B-71B8-20C7-0560-4A228A52EC39}" styleName="ä¸­åº¦æ ·å¼ 2 - å¼ºè°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6B84C11-07A7-41F5-8B9A-39D0ACB1BF53}" type="doc">
      <dgm:prSet loTypeId="process" loCatId="process" qsTypeId="urn:microsoft.com/office/officeart/2005/8/quickstyle/simple2" qsCatId="simple" csTypeId="urn:microsoft.com/office/officeart/2005/8/colors/accent4_1" csCatId="accent1" phldr="0"/>
      <dgm:spPr/>
      <dgm:t>
        <a:bodyPr/>
        <a:p>
          <a:endParaRPr lang="en-US"/>
        </a:p>
      </dgm:t>
    </dgm:pt>
    <dgm:pt modelId="{97A8C2AA-AE5F-4DE0-91B1-F0E85C273E74}">
      <dgm:prSet phldrT="[Text]" phldr="0" custT="0"/>
      <dgm:spPr/>
      <dgm:t>
        <a:bodyPr vert="horz" wrap="square"/>
        <a:p>
          <a:pPr>
            <a:lnSpc>
              <a:spcPct val="100000"/>
            </a:lnSpc>
            <a:spcBef>
              <a:spcPct val="0"/>
            </a:spcBef>
            <a:spcAft>
              <a:spcPct val="35000"/>
            </a:spcAft>
          </a:pPr>
          <a:r>
            <a:rPr lang="en-US" altLang="en-US"/>
            <a:t>Direct transcription</a:t>
          </a:r>
          <a:endParaRPr lang="en-US" altLang="en-US"/>
        </a:p>
        <a:p>
          <a:pPr>
            <a:lnSpc>
              <a:spcPct val="100000"/>
            </a:lnSpc>
            <a:spcBef>
              <a:spcPct val="0"/>
            </a:spcBef>
            <a:spcAft>
              <a:spcPct val="35000"/>
            </a:spcAft>
          </a:pPr>
          <a:r>
            <a:rPr lang="en-US" altLang="en-US"/>
            <a:t>States and controls discretization</a:t>
          </a:r>
          <a:endParaRPr lang="en-US" altLang="en-US"/>
        </a:p>
      </dgm:t>
    </dgm:pt>
    <dgm:pt modelId="{5477065E-AD40-40AD-B851-169D32D6F57B}" cxnId="{3E10C501-0DE6-4231-A196-0A0EA805F419}" type="parTrans">
      <dgm:prSet/>
      <dgm:spPr/>
      <dgm:t>
        <a:bodyPr/>
        <a:p>
          <a:endParaRPr lang="en-US"/>
        </a:p>
      </dgm:t>
    </dgm:pt>
    <dgm:pt modelId="{DD01B2A3-2986-44EB-899A-2EB74CB0A2FA}" cxnId="{3E10C501-0DE6-4231-A196-0A0EA805F419}" type="sibTrans">
      <dgm:prSet/>
      <dgm:spPr/>
      <dgm:t>
        <a:bodyPr/>
        <a:p>
          <a:endParaRPr lang="en-US"/>
        </a:p>
      </dgm:t>
    </dgm:pt>
    <dgm:pt modelId="{8ED20423-F7C2-4DAC-B9CC-17F08874BF3A}">
      <dgm:prSet phldrT="[Text]" phldr="0" custT="0"/>
      <dgm:spPr/>
      <dgm:t>
        <a:bodyPr vert="horz" wrap="square"/>
        <a:p>
          <a:pPr>
            <a:lnSpc>
              <a:spcPct val="100000"/>
            </a:lnSpc>
            <a:spcBef>
              <a:spcPct val="0"/>
            </a:spcBef>
            <a:spcAft>
              <a:spcPct val="35000"/>
            </a:spcAft>
          </a:pPr>
          <a:r>
            <a:rPr>
              <a:sym typeface="+mn-ea"/>
            </a:rPr>
            <a:t>N</a:t>
          </a:r>
          <a:r>
            <a:rPr lang="en-US" altLang="en-US">
              <a:sym typeface="+mn-ea"/>
            </a:rPr>
            <a:t>on Linear Programming problem (NLP)</a:t>
          </a:r>
          <a:r>
            <a:rPr lang="en-US" altLang="en-US"/>
            <a:t/>
          </a:r>
          <a:endParaRPr lang="en-US" altLang="en-US"/>
        </a:p>
      </dgm:t>
    </dgm:pt>
    <dgm:pt modelId="{6A6DCCB9-B9C9-4F02-8372-40D5BB3E2726}" cxnId="{F371F131-97CA-4F02-AC3D-72A1A8FD5F54}" type="parTrans">
      <dgm:prSet/>
      <dgm:spPr/>
      <dgm:t>
        <a:bodyPr/>
        <a:p>
          <a:endParaRPr lang="en-US"/>
        </a:p>
      </dgm:t>
    </dgm:pt>
    <dgm:pt modelId="{183EE679-6E63-4B49-9665-FE19B4A2F12A}" cxnId="{F371F131-97CA-4F02-AC3D-72A1A8FD5F54}" type="sibTrans">
      <dgm:prSet/>
      <dgm:spPr/>
      <dgm:t>
        <a:bodyPr/>
        <a:p>
          <a:endParaRPr lang="en-US"/>
        </a:p>
      </dgm:t>
    </dgm:pt>
    <dgm:pt modelId="{D4BD55C7-AC3C-43FC-8A67-85D9B43F95ED}">
      <dgm:prSet phldrT="[Text]" phldr="0" custT="0"/>
      <dgm:spPr/>
      <dgm:t>
        <a:bodyPr vert="horz" wrap="square"/>
        <a:p>
          <a:pPr>
            <a:lnSpc>
              <a:spcPct val="100000"/>
            </a:lnSpc>
            <a:spcBef>
              <a:spcPct val="0"/>
            </a:spcBef>
            <a:spcAft>
              <a:spcPct val="35000"/>
            </a:spcAft>
          </a:pPr>
          <a:r>
            <a:rPr lang="en-US" altLang="en-US"/>
            <a:t>Iterative solution</a:t>
          </a:r>
          <a:endParaRPr lang="en-US" altLang="en-US"/>
        </a:p>
        <a:p>
          <a:pPr>
            <a:lnSpc>
              <a:spcPct val="100000"/>
            </a:lnSpc>
            <a:spcBef>
              <a:spcPct val="0"/>
            </a:spcBef>
            <a:spcAft>
              <a:spcPct val="35000"/>
            </a:spcAft>
          </a:pPr>
          <a:r>
            <a:rPr lang="en-US" altLang="en-US"/>
            <a:t>Collocation defects driven to zero</a:t>
          </a:r>
          <a:endParaRPr lang="en-US" altLang="en-US"/>
        </a:p>
      </dgm:t>
    </dgm:pt>
    <dgm:pt modelId="{0E3D13F2-5377-4EE3-8062-8626E5770718}" cxnId="{407DA143-71DD-4C45-A25E-18A9FCB44D98}" type="parTrans">
      <dgm:prSet/>
      <dgm:spPr/>
      <dgm:t>
        <a:bodyPr/>
        <a:p>
          <a:endParaRPr lang="en-US"/>
        </a:p>
      </dgm:t>
    </dgm:pt>
    <dgm:pt modelId="{767768A6-72C8-4B98-98E5-B01A1C804B6A}" cxnId="{407DA143-71DD-4C45-A25E-18A9FCB44D98}" type="sibTrans">
      <dgm:prSet/>
      <dgm:spPr/>
      <dgm:t>
        <a:bodyPr/>
        <a:p>
          <a:endParaRPr lang="en-US"/>
        </a:p>
      </dgm:t>
    </dgm:pt>
    <dgm:pt modelId="{EBE81508-B149-4B3C-B231-97BF5F08472D}" type="pres">
      <dgm:prSet presAssocID="{46B84C11-07A7-41F5-8B9A-39D0ACB1BF53}" presName="outerComposite" presStyleCnt="0">
        <dgm:presLayoutVars>
          <dgm:chMax val="5"/>
          <dgm:dir/>
          <dgm:resizeHandles val="exact"/>
        </dgm:presLayoutVars>
      </dgm:prSet>
      <dgm:spPr/>
    </dgm:pt>
    <dgm:pt modelId="{526F08A7-0F36-4A10-9552-DD6C2051F03D}" type="pres">
      <dgm:prSet presAssocID="{46B84C11-07A7-41F5-8B9A-39D0ACB1BF53}" presName="dummyMaxCanvas" presStyleCnt="0">
        <dgm:presLayoutVars/>
      </dgm:prSet>
      <dgm:spPr/>
    </dgm:pt>
    <dgm:pt modelId="{3919437E-4A2C-4D67-99AE-59DF82E41407}" type="pres">
      <dgm:prSet presAssocID="{46B84C11-07A7-41F5-8B9A-39D0ACB1BF53}" presName="ThreeNodes_1" presStyleLbl="node1" presStyleIdx="0" presStyleCnt="3">
        <dgm:presLayoutVars>
          <dgm:bulletEnabled val="1"/>
        </dgm:presLayoutVars>
      </dgm:prSet>
      <dgm:spPr/>
    </dgm:pt>
    <dgm:pt modelId="{A339F384-4BED-4FC2-8E07-A05A6FA26E24}" type="pres">
      <dgm:prSet presAssocID="{46B84C11-07A7-41F5-8B9A-39D0ACB1BF53}" presName="ThreeNodes_2" presStyleLbl="node1" presStyleIdx="1" presStyleCnt="3">
        <dgm:presLayoutVars>
          <dgm:bulletEnabled val="1"/>
        </dgm:presLayoutVars>
      </dgm:prSet>
      <dgm:spPr/>
    </dgm:pt>
    <dgm:pt modelId="{1849904B-B9A1-41B8-AE72-D62AF180C8CC}" type="pres">
      <dgm:prSet presAssocID="{46B84C11-07A7-41F5-8B9A-39D0ACB1BF53}" presName="ThreeNodes_3" presStyleLbl="node1" presStyleIdx="2" presStyleCnt="3">
        <dgm:presLayoutVars>
          <dgm:bulletEnabled val="1"/>
        </dgm:presLayoutVars>
      </dgm:prSet>
      <dgm:spPr/>
    </dgm:pt>
    <dgm:pt modelId="{CF9E5FB5-3C8E-4F9C-BE67-08F0D67091D7}" type="pres">
      <dgm:prSet presAssocID="{46B84C11-07A7-41F5-8B9A-39D0ACB1BF53}" presName="ThreeConn_1-2" presStyleLbl="fgAccFollowNode1" presStyleIdx="0" presStyleCnt="2">
        <dgm:presLayoutVars>
          <dgm:bulletEnabled val="1"/>
        </dgm:presLayoutVars>
      </dgm:prSet>
      <dgm:spPr/>
    </dgm:pt>
    <dgm:pt modelId="{A03B5AAD-8870-4FBD-A0AF-D6730408EEF5}" type="pres">
      <dgm:prSet presAssocID="{46B84C11-07A7-41F5-8B9A-39D0ACB1BF53}" presName="ThreeConn_2-3" presStyleLbl="fgAccFollowNode1" presStyleIdx="1" presStyleCnt="2">
        <dgm:presLayoutVars>
          <dgm:bulletEnabled val="1"/>
        </dgm:presLayoutVars>
      </dgm:prSet>
      <dgm:spPr/>
    </dgm:pt>
    <dgm:pt modelId="{7AF2ADE7-1D5F-4587-963C-19F4667E16E0}" type="pres">
      <dgm:prSet presAssocID="{46B84C11-07A7-41F5-8B9A-39D0ACB1BF53}" presName="ThreeNodes_1_text" presStyleCnt="0">
        <dgm:presLayoutVars>
          <dgm:bulletEnabled val="1"/>
        </dgm:presLayoutVars>
      </dgm:prSet>
      <dgm:spPr/>
    </dgm:pt>
    <dgm:pt modelId="{B1D9E1BE-B5DA-43D1-8C09-88380C579620}" type="pres">
      <dgm:prSet presAssocID="{46B84C11-07A7-41F5-8B9A-39D0ACB1BF53}" presName="ThreeNodes_2_text" presStyleCnt="0">
        <dgm:presLayoutVars>
          <dgm:bulletEnabled val="1"/>
        </dgm:presLayoutVars>
      </dgm:prSet>
      <dgm:spPr/>
    </dgm:pt>
    <dgm:pt modelId="{C30B45B3-C9C6-402B-89DA-20610CD8F55C}" type="pres">
      <dgm:prSet presAssocID="{46B84C11-07A7-41F5-8B9A-39D0ACB1BF53}" presName="ThreeNodes_3_text" presStyleCnt="0">
        <dgm:presLayoutVars>
          <dgm:bulletEnabled val="1"/>
        </dgm:presLayoutVars>
      </dgm:prSet>
      <dgm:spPr/>
    </dgm:pt>
  </dgm:ptLst>
  <dgm:cxnLst>
    <dgm:cxn modelId="{3E10C501-0DE6-4231-A196-0A0EA805F419}" srcId="{46B84C11-07A7-41F5-8B9A-39D0ACB1BF53}" destId="{97A8C2AA-AE5F-4DE0-91B1-F0E85C273E74}" srcOrd="0" destOrd="0" parTransId="{5477065E-AD40-40AD-B851-169D32D6F57B}" sibTransId="{DD01B2A3-2986-44EB-899A-2EB74CB0A2FA}"/>
    <dgm:cxn modelId="{F371F131-97CA-4F02-AC3D-72A1A8FD5F54}" srcId="{46B84C11-07A7-41F5-8B9A-39D0ACB1BF53}" destId="{8ED20423-F7C2-4DAC-B9CC-17F08874BF3A}" srcOrd="1" destOrd="0" parTransId="{6A6DCCB9-B9C9-4F02-8372-40D5BB3E2726}" sibTransId="{183EE679-6E63-4B49-9665-FE19B4A2F12A}"/>
    <dgm:cxn modelId="{407DA143-71DD-4C45-A25E-18A9FCB44D98}" srcId="{46B84C11-07A7-41F5-8B9A-39D0ACB1BF53}" destId="{D4BD55C7-AC3C-43FC-8A67-85D9B43F95ED}" srcOrd="2" destOrd="0" parTransId="{0E3D13F2-5377-4EE3-8062-8626E5770718}" sibTransId="{767768A6-72C8-4B98-98E5-B01A1C804B6A}"/>
    <dgm:cxn modelId="{D554DB24-761E-4C75-A88F-93F734EE7D94}" type="presOf" srcId="{46B84C11-07A7-41F5-8B9A-39D0ACB1BF53}" destId="{EBE81508-B149-4B3C-B231-97BF5F08472D}" srcOrd="0" destOrd="0" presId="urn:microsoft.com/office/officeart/2005/8/layout/vProcess5"/>
    <dgm:cxn modelId="{FF9186BB-05F7-4ED2-8D08-58F9E72F919A}" type="presParOf" srcId="{EBE81508-B149-4B3C-B231-97BF5F08472D}" destId="{526F08A7-0F36-4A10-9552-DD6C2051F03D}" srcOrd="0" destOrd="0" presId="urn:microsoft.com/office/officeart/2005/8/layout/vProcess5"/>
    <dgm:cxn modelId="{A51480B6-EA67-4B3D-A86F-4931CB59F349}" type="presParOf" srcId="{EBE81508-B149-4B3C-B231-97BF5F08472D}" destId="{3919437E-4A2C-4D67-99AE-59DF82E41407}" srcOrd="1" destOrd="0" presId="urn:microsoft.com/office/officeart/2005/8/layout/vProcess5"/>
    <dgm:cxn modelId="{26633CC7-00A1-4456-B0EA-236872FDD817}" type="presOf" srcId="{97A8C2AA-AE5F-4DE0-91B1-F0E85C273E74}" destId="{3919437E-4A2C-4D67-99AE-59DF82E41407}" srcOrd="0" destOrd="0" presId="urn:microsoft.com/office/officeart/2005/8/layout/vProcess5"/>
    <dgm:cxn modelId="{4EACB661-DC14-418E-9024-344BB60A5BF7}" type="presParOf" srcId="{EBE81508-B149-4B3C-B231-97BF5F08472D}" destId="{A339F384-4BED-4FC2-8E07-A05A6FA26E24}" srcOrd="2" destOrd="0" presId="urn:microsoft.com/office/officeart/2005/8/layout/vProcess5"/>
    <dgm:cxn modelId="{E3A8286A-463E-4397-8751-5843B04D2D37}" type="presOf" srcId="{8ED20423-F7C2-4DAC-B9CC-17F08874BF3A}" destId="{A339F384-4BED-4FC2-8E07-A05A6FA26E24}" srcOrd="0" destOrd="0" presId="urn:microsoft.com/office/officeart/2005/8/layout/vProcess5"/>
    <dgm:cxn modelId="{67B3E14B-6544-40D3-AD8E-9AC8447F0F20}" type="presParOf" srcId="{EBE81508-B149-4B3C-B231-97BF5F08472D}" destId="{1849904B-B9A1-41B8-AE72-D62AF180C8CC}" srcOrd="3" destOrd="0" presId="urn:microsoft.com/office/officeart/2005/8/layout/vProcess5"/>
    <dgm:cxn modelId="{897B39E4-4C1A-4E25-B7D9-53380292BFE2}" type="presOf" srcId="{D4BD55C7-AC3C-43FC-8A67-85D9B43F95ED}" destId="{1849904B-B9A1-41B8-AE72-D62AF180C8CC}" srcOrd="0" destOrd="0" presId="urn:microsoft.com/office/officeart/2005/8/layout/vProcess5"/>
    <dgm:cxn modelId="{C47E9378-5AA5-487A-80CC-C7E72833D05D}" type="presParOf" srcId="{EBE81508-B149-4B3C-B231-97BF5F08472D}" destId="{CF9E5FB5-3C8E-4F9C-BE67-08F0D67091D7}" srcOrd="4" destOrd="0" presId="urn:microsoft.com/office/officeart/2005/8/layout/vProcess5"/>
    <dgm:cxn modelId="{3D2A6D0F-B8A5-4F32-8B8D-3DD3AC64BBA7}" type="presOf" srcId="{DD01B2A3-2986-44EB-899A-2EB74CB0A2FA}" destId="{CF9E5FB5-3C8E-4F9C-BE67-08F0D67091D7}" srcOrd="0" destOrd="0" presId="urn:microsoft.com/office/officeart/2005/8/layout/vProcess5"/>
    <dgm:cxn modelId="{F7B63C9A-5997-482B-A428-2594FB937315}" type="presParOf" srcId="{EBE81508-B149-4B3C-B231-97BF5F08472D}" destId="{A03B5AAD-8870-4FBD-A0AF-D6730408EEF5}" srcOrd="5" destOrd="0" presId="urn:microsoft.com/office/officeart/2005/8/layout/vProcess5"/>
    <dgm:cxn modelId="{B960B9A5-6BF8-4D7D-9F3B-E4B3F6752EF5}" type="presOf" srcId="{183EE679-6E63-4B49-9665-FE19B4A2F12A}" destId="{A03B5AAD-8870-4FBD-A0AF-D6730408EEF5}" srcOrd="0" destOrd="0" presId="urn:microsoft.com/office/officeart/2005/8/layout/vProcess5"/>
    <dgm:cxn modelId="{539CE10F-250E-4E83-977B-1B117DF6D4CD}" type="presParOf" srcId="{EBE81508-B149-4B3C-B231-97BF5F08472D}" destId="{7AF2ADE7-1D5F-4587-963C-19F4667E16E0}" srcOrd="6" destOrd="0" presId="urn:microsoft.com/office/officeart/2005/8/layout/vProcess5"/>
    <dgm:cxn modelId="{223E8C7F-6DC0-459C-8383-FAB191316B96}" type="presOf" srcId="{97A8C2AA-AE5F-4DE0-91B1-F0E85C273E74}" destId="{7AF2ADE7-1D5F-4587-963C-19F4667E16E0}" srcOrd="1" destOrd="0" presId="urn:microsoft.com/office/officeart/2005/8/layout/vProcess5"/>
    <dgm:cxn modelId="{928E0D1E-2FBD-4B0A-A13A-2E25DC285624}" type="presParOf" srcId="{EBE81508-B149-4B3C-B231-97BF5F08472D}" destId="{B1D9E1BE-B5DA-43D1-8C09-88380C579620}" srcOrd="7" destOrd="0" presId="urn:microsoft.com/office/officeart/2005/8/layout/vProcess5"/>
    <dgm:cxn modelId="{F1A8328B-CE9E-4822-B809-DFBCC84FDD67}" type="presOf" srcId="{8ED20423-F7C2-4DAC-B9CC-17F08874BF3A}" destId="{B1D9E1BE-B5DA-43D1-8C09-88380C579620}" srcOrd="1" destOrd="0" presId="urn:microsoft.com/office/officeart/2005/8/layout/vProcess5"/>
    <dgm:cxn modelId="{F0CBEA32-E24E-472B-B7F8-5DF2EB924CB7}" type="presParOf" srcId="{EBE81508-B149-4B3C-B231-97BF5F08472D}" destId="{C30B45B3-C9C6-402B-89DA-20610CD8F55C}" srcOrd="8" destOrd="0" presId="urn:microsoft.com/office/officeart/2005/8/layout/vProcess5"/>
    <dgm:cxn modelId="{4BA671CC-E335-4AB9-88EC-B3A293EEF7F0}" type="presOf" srcId="{D4BD55C7-AC3C-43FC-8A67-85D9B43F95ED}" destId="{C30B45B3-C9C6-402B-89DA-20610CD8F55C}" srcOrd="1" destOrd="0" presId="urn:microsoft.com/office/officeart/2005/8/layout/vProcess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909945" cy="4029075"/>
        <a:chOff x="0" y="0"/>
        <a:chExt cx="5909945" cy="4029075"/>
      </a:xfrm>
    </dsp:grpSpPr>
    <dsp:sp modelId="{3919437E-4A2C-4D67-99AE-59DF82E41407}">
      <dsp:nvSpPr>
        <dsp:cNvPr id="3" name="Rounded Rectangle 2"/>
        <dsp:cNvSpPr/>
      </dsp:nvSpPr>
      <dsp:spPr bwMode="white">
        <a:xfrm>
          <a:off x="0" y="0"/>
          <a:ext cx="5023453" cy="1208723"/>
        </a:xfrm>
        <a:prstGeom prst="roundRect">
          <a:avLst>
            <a:gd name="adj" fmla="val 10000"/>
          </a:avLst>
        </a:prstGeom>
      </dsp:spPr>
      <dsp:style>
        <a:lnRef idx="3">
          <a:schemeClr val="accent4">
            <a:shade val="80000"/>
          </a:schemeClr>
        </a:lnRef>
        <a:fillRef idx="1">
          <a:schemeClr val="lt1"/>
        </a:fillRef>
        <a:effectRef idx="1">
          <a:scrgbClr r="0" g="0" b="0"/>
        </a:effectRef>
        <a:fontRef idx="minor">
          <a:schemeClr val="lt1"/>
        </a:fontRef>
      </dsp:style>
      <ds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 altLang="en-US">
              <a:solidFill>
                <a:schemeClr val="dk1"/>
              </a:solidFill>
            </a:rPr>
            <a:t>Calculus of variations</a:t>
          </a:r>
          <a:endParaRPr lang="" altLang="en-US">
            <a:solidFill>
              <a:schemeClr val="dk1"/>
            </a:solidFill>
          </a:endParaRPr>
        </a:p>
      </dsp:txBody>
      <dsp:txXfrm>
        <a:off x="0" y="0"/>
        <a:ext cx="5023453" cy="1208723"/>
      </dsp:txXfrm>
    </dsp:sp>
    <dsp:sp modelId="{A339F384-4BED-4FC2-8E07-A05A6FA26E24}">
      <dsp:nvSpPr>
        <dsp:cNvPr id="4" name="Rounded Rectangle 3"/>
        <dsp:cNvSpPr/>
      </dsp:nvSpPr>
      <dsp:spPr bwMode="white">
        <a:xfrm>
          <a:off x="443246" y="1410176"/>
          <a:ext cx="5023453" cy="1208723"/>
        </a:xfrm>
        <a:prstGeom prst="roundRect">
          <a:avLst>
            <a:gd name="adj" fmla="val 10000"/>
          </a:avLst>
        </a:prstGeom>
      </dsp:spPr>
      <dsp:style>
        <a:lnRef idx="3">
          <a:schemeClr val="accent4">
            <a:shade val="80000"/>
          </a:schemeClr>
        </a:lnRef>
        <a:fillRef idx="1">
          <a:schemeClr val="lt1"/>
        </a:fillRef>
        <a:effectRef idx="1">
          <a:scrgbClr r="0" g="0" b="0"/>
        </a:effectRef>
        <a:fontRef idx="minor">
          <a:schemeClr val="lt1"/>
        </a:fontRef>
      </dsp:style>
      <ds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 altLang="en-US">
              <a:solidFill>
                <a:schemeClr val="dk1"/>
              </a:solidFill>
            </a:rPr>
            <a:t>Euler-Lagrange first-order optimality conditions</a:t>
          </a:r>
          <a:endParaRPr lang="" altLang="en-US">
            <a:solidFill>
              <a:schemeClr val="dk1"/>
            </a:solidFill>
          </a:endParaRPr>
        </a:p>
        <a:p>
          <a:pPr lvl="0">
            <a:lnSpc>
              <a:spcPct val="100000"/>
            </a:lnSpc>
            <a:spcBef>
              <a:spcPct val="0"/>
            </a:spcBef>
            <a:spcAft>
              <a:spcPct val="35000"/>
            </a:spcAft>
          </a:pPr>
          <a:r>
            <a:rPr lang="" altLang="en-US">
              <a:solidFill>
                <a:schemeClr val="dk1"/>
              </a:solidFill>
            </a:rPr>
            <a:t>Pontryagin Minimum Principle</a:t>
          </a:r>
          <a:endParaRPr lang="" altLang="en-US">
            <a:solidFill>
              <a:schemeClr val="dk1"/>
            </a:solidFill>
          </a:endParaRPr>
        </a:p>
      </dsp:txBody>
      <dsp:txXfrm>
        <a:off x="443246" y="1410176"/>
        <a:ext cx="5023453" cy="1208723"/>
      </dsp:txXfrm>
    </dsp:sp>
    <dsp:sp modelId="{1849904B-B9A1-41B8-AE72-D62AF180C8CC}">
      <dsp:nvSpPr>
        <dsp:cNvPr id="5" name="Rounded Rectangle 4"/>
        <dsp:cNvSpPr/>
      </dsp:nvSpPr>
      <dsp:spPr bwMode="white">
        <a:xfrm>
          <a:off x="886492" y="2820353"/>
          <a:ext cx="5023453" cy="1208723"/>
        </a:xfrm>
        <a:prstGeom prst="roundRect">
          <a:avLst>
            <a:gd name="adj" fmla="val 10000"/>
          </a:avLst>
        </a:prstGeom>
      </dsp:spPr>
      <dsp:style>
        <a:lnRef idx="3">
          <a:schemeClr val="accent4">
            <a:shade val="80000"/>
          </a:schemeClr>
        </a:lnRef>
        <a:fillRef idx="1">
          <a:schemeClr val="lt1"/>
        </a:fillRef>
        <a:effectRef idx="1">
          <a:scrgbClr r="0" g="0" b="0"/>
        </a:effectRef>
        <a:fontRef idx="minor">
          <a:schemeClr val="lt1"/>
        </a:fontRef>
      </dsp:style>
      <ds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 altLang="en-US">
              <a:solidFill>
                <a:schemeClr val="dk1"/>
              </a:solidFill>
            </a:rPr>
            <a:t>Two-Points Boundary Value Problem (TPBVP)</a:t>
          </a:r>
          <a:endParaRPr lang="" altLang="en-US">
            <a:solidFill>
              <a:schemeClr val="dk1"/>
            </a:solidFill>
          </a:endParaRPr>
        </a:p>
      </dsp:txBody>
      <dsp:txXfrm>
        <a:off x="886492" y="2820353"/>
        <a:ext cx="5023453" cy="1208723"/>
      </dsp:txXfrm>
    </dsp:sp>
    <dsp:sp modelId="{CF9E5FB5-3C8E-4F9C-BE67-08F0D67091D7}">
      <dsp:nvSpPr>
        <dsp:cNvPr id="6" name="Down Arrow 5"/>
        <dsp:cNvSpPr/>
      </dsp:nvSpPr>
      <dsp:spPr bwMode="white">
        <a:xfrm>
          <a:off x="4237784" y="916615"/>
          <a:ext cx="785670" cy="785670"/>
        </a:xfrm>
        <a:prstGeom prst="downArrow">
          <a:avLst>
            <a:gd name="adj1" fmla="val 55000"/>
            <a:gd name="adj2" fmla="val 45000"/>
          </a:avLst>
        </a:prstGeom>
      </dsp:spPr>
      <dsp:style>
        <a:lnRef idx="2">
          <a:schemeClr val="accent4">
            <a:alpha val="90000"/>
          </a:schemeClr>
        </a:lnRef>
        <a:fillRef idx="1">
          <a:schemeClr val="lt1">
            <a:alpha val="90000"/>
            <a:tint val="40000"/>
          </a:schemeClr>
        </a:fillRef>
        <a:effectRef idx="0">
          <a:scrgbClr r="0" g="0" b="0"/>
        </a:effectRef>
        <a:fontRef idx="minor"/>
      </dsp:style>
      <ds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solidFill>
              <a:schemeClr val="dk1"/>
            </a:solidFill>
          </a:endParaRPr>
        </a:p>
      </dsp:txBody>
      <dsp:txXfrm>
        <a:off x="4237784" y="916615"/>
        <a:ext cx="785670" cy="785670"/>
      </dsp:txXfrm>
    </dsp:sp>
    <dsp:sp modelId="{A03B5AAD-8870-4FBD-A0AF-D6730408EEF5}">
      <dsp:nvSpPr>
        <dsp:cNvPr id="7" name="Down Arrow 6"/>
        <dsp:cNvSpPr/>
      </dsp:nvSpPr>
      <dsp:spPr bwMode="white">
        <a:xfrm>
          <a:off x="4681030" y="2318733"/>
          <a:ext cx="785670" cy="785670"/>
        </a:xfrm>
        <a:prstGeom prst="downArrow">
          <a:avLst>
            <a:gd name="adj1" fmla="val 55000"/>
            <a:gd name="adj2" fmla="val 45000"/>
          </a:avLst>
        </a:prstGeom>
      </dsp:spPr>
      <dsp:style>
        <a:lnRef idx="2">
          <a:schemeClr val="accent4">
            <a:alpha val="90000"/>
          </a:schemeClr>
        </a:lnRef>
        <a:fillRef idx="1">
          <a:schemeClr val="lt1">
            <a:alpha val="90000"/>
            <a:tint val="40000"/>
          </a:schemeClr>
        </a:fillRef>
        <a:effectRef idx="0">
          <a:scrgbClr r="0" g="0" b="0"/>
        </a:effectRef>
        <a:fontRef idx="minor"/>
      </dsp:style>
      <ds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endParaRPr lang="en-US">
            <a:solidFill>
              <a:schemeClr val="dk1"/>
            </a:solidFill>
          </a:endParaRPr>
        </a:p>
      </dsp:txBody>
      <dsp:txXfrm>
        <a:off x="4681030" y="2318733"/>
        <a:ext cx="785670" cy="78567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rSet csTypeId="urn:microsoft.com/office/officeart/2005/8/colors/accent6_5"/>
        </dgm:pt>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611717"/>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11580284"/>
            <a:ext cx="2971800" cy="6117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1580284"/>
            <a:ext cx="2971800" cy="611716"/>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611717"/>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11580284"/>
            <a:ext cx="2971800" cy="611716"/>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11580284"/>
            <a:ext cx="2971800" cy="611716"/>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PhAnim="0" userDrawn="1">
  <p:cSld name="Titre image moteur">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endParaRPr lang="fr-FR"/>
          </a:p>
        </p:txBody>
      </p:sp>
      <p:pic>
        <p:nvPicPr>
          <p:cNvPr id="5" name="Image 6"/>
          <p:cNvPicPr/>
          <p:nvPr userDrawn="1"/>
        </p:nvPicPr>
        <p:blipFill>
          <a:blip r:embed="rId3"/>
          <a:stretch>
            <a:fillRect/>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showMasterPhAnim="0"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0" name="Titre 1"/>
          <p:cNvSpPr>
            <a:spLocks noGrp="1"/>
          </p:cNvSpPr>
          <p:nvPr>
            <p:ph type="title" hasCustomPrompt="1"/>
          </p:nvPr>
        </p:nvSpPr>
        <p:spPr bwMode="auto"/>
        <p:txBody>
          <a:bodyPr/>
          <a:lstStyle>
            <a:lvl1pPr>
              <a:defRPr>
                <a:solidFill>
                  <a:schemeClr val="tx1"/>
                </a:solidFill>
                <a:latin typeface="Arial" panose="020B0604020202020204"/>
                <a:ea typeface="Arial" panose="020B0604020202020204"/>
              </a:defRPr>
            </a:lvl1pPr>
          </a:lstStyle>
          <a:p>
            <a:pPr>
              <a:defRPr/>
            </a:pPr>
            <a:r>
              <a:rPr lang="fr-FR"/>
              <a:t>Cliquez et modifiez le titre</a:t>
            </a:r>
            <a:endParaRPr lang="fr-F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panose="020B0604020202020204"/>
                <a:ea typeface="Arial" panose="020B0604020202020204"/>
              </a:defRPr>
            </a:lvl1pPr>
          </a:lstStyle>
          <a:p>
            <a:pPr>
              <a:defRPr/>
            </a:pPr>
            <a:fld id="{4F63FD26-D545-024D-9777-A0198319D86D}" type="datetime1">
              <a:rPr/>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panose="020B0604020202020204"/>
                <a:ea typeface="Arial" panose="020B0604020202020204"/>
              </a:defRPr>
            </a:lvl1pPr>
          </a:lstStyle>
          <a:p>
            <a:pPr>
              <a:defRPr/>
            </a:pPr>
            <a:r>
              <a:rPr lang="fr-FR"/>
              <a:t>ISAE-SUPAERO</a:t>
            </a:r>
            <a:endParaRPr lang="fr-F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panose="020B0604020202020204"/>
                <a:ea typeface="Arial" panose="020B0604020202020204"/>
              </a:defRPr>
            </a:lvl1pPr>
          </a:lstStyle>
          <a:p>
            <a:pPr>
              <a:defRPr/>
            </a:pPr>
            <a:fld id="{5E177536-18BF-1743-A360-A4663329E682}" type="slidenum">
              <a:rPr/>
            </a:fld>
            <a:endParaRPr lang="fr-FR"/>
          </a:p>
        </p:txBody>
      </p:sp>
      <p:pic>
        <p:nvPicPr>
          <p:cNvPr id="15" name="Image 12"/>
          <p:cNvPicPr/>
          <p:nvPr userDrawn="1"/>
        </p:nvPicPr>
        <p:blipFill>
          <a:blip r:embed="rId2"/>
          <a:stretch>
            <a:fillRect/>
          </a:stretch>
        </p:blipFill>
        <p:spPr bwMode="auto">
          <a:xfrm>
            <a:off x="229531" y="335618"/>
            <a:ext cx="530280" cy="31860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showMasterPhAnim="0"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endParaRPr lang="fr-F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endParaRPr lang="fr-F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rPr/>
            </a:fld>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PhAnim="0"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endParaRPr lang="fr-FR"/>
          </a:p>
        </p:txBody>
      </p:sp>
      <p:sp>
        <p:nvSpPr>
          <p:cNvPr id="11" name="Espace réservé du contenu 2"/>
          <p:cNvSpPr>
            <a:spLocks noGrp="1"/>
          </p:cNvSpPr>
          <p:nvPr>
            <p:ph idx="1" hasCustomPrompt="1"/>
          </p:nvPr>
        </p:nvSpPr>
        <p:spPr bwMode="auto">
          <a:xfrm>
            <a:off x="5453743" y="1535723"/>
            <a:ext cx="6503795" cy="5079390"/>
          </a:xfrm>
        </p:spPr>
        <p:txBody>
          <a:bodyPr>
            <a:normAutofit/>
          </a:bodyPr>
          <a:lstStyle>
            <a:lvl1pPr marL="0" indent="0">
              <a:buFont typeface="+mj-lt"/>
              <a:buNone/>
              <a:defRPr sz="2400" b="0">
                <a:latin typeface="Arial" panose="020B0604020202020204"/>
                <a:ea typeface="Arial" panose="020B0604020202020204"/>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endParaRPr lang="fr-F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endParaRPr lang="fr-F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rPr/>
            </a:fld>
            <a:endParaRPr lang="fr-FR"/>
          </a:p>
        </p:txBody>
      </p:sp>
      <p:sp>
        <p:nvSpPr>
          <p:cNvPr id="15" name="Espace réservé du contenu 7"/>
          <p:cNvSpPr>
            <a:spLocks noGrp="1"/>
          </p:cNvSpPr>
          <p:nvPr>
            <p:ph sz="quarter" idx="13" hasCustomPrompt="1"/>
          </p:nvPr>
        </p:nvSpPr>
        <p:spPr bwMode="auto">
          <a:xfrm>
            <a:off x="161318" y="1535722"/>
            <a:ext cx="4939320" cy="1721827"/>
          </a:xfrm>
        </p:spPr>
        <p:txBody>
          <a:bodyPr/>
          <a:lstStyle>
            <a:lvl1pPr marL="0" indent="0">
              <a:buNone/>
              <a:defRPr b="0">
                <a:solidFill>
                  <a:srgbClr val="122372"/>
                </a:solidFill>
                <a:latin typeface="Arial" panose="020B0604020202020204"/>
                <a:ea typeface="Arial" panose="020B0604020202020204"/>
              </a:defRPr>
            </a:lvl1pPr>
          </a:lstStyle>
          <a:p>
            <a:pPr lvl="0">
              <a:defRPr/>
            </a:pPr>
            <a:r>
              <a:rPr lang="fr-FR"/>
              <a:t>Cliquez pour modifier les styles du texte du masque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showMasterPhAnim="0"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lang="fr-FR"/>
          </a:p>
        </p:txBody>
      </p:sp>
      <p:sp>
        <p:nvSpPr>
          <p:cNvPr id="5"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6"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7" name="Espace réservé de la date 4"/>
          <p:cNvSpPr>
            <a:spLocks noGrp="1"/>
          </p:cNvSpPr>
          <p:nvPr>
            <p:ph type="dt" sz="half" idx="10"/>
          </p:nvPr>
        </p:nvSpPr>
        <p:spPr bwMode="auto"/>
        <p:txBody>
          <a:bodyPr/>
          <a:lstStyle/>
          <a:p>
            <a:pPr>
              <a:defRPr/>
            </a:pPr>
            <a:fld id="{36197DF7-13A5-7745-B53C-4340CA7EB873}" type="datetime1">
              <a:rPr/>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lang="fr-F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showMasterPhAnim="0"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endParaRPr lang="fr-FR"/>
          </a:p>
        </p:txBody>
      </p:sp>
      <p:sp>
        <p:nvSpPr>
          <p:cNvPr id="5" name="Espace réservé du texte 2"/>
          <p:cNvSpPr>
            <a:spLocks noGrp="1"/>
          </p:cNvSpPr>
          <p:nvPr>
            <p:ph type="body" idx="1" hasCustomPrompt="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lang="fr-FR"/>
          </a:p>
        </p:txBody>
      </p:sp>
      <p:sp>
        <p:nvSpPr>
          <p:cNvPr id="6" name="Espace réservé du contenu 3"/>
          <p:cNvSpPr>
            <a:spLocks noGrp="1"/>
          </p:cNvSpPr>
          <p:nvPr>
            <p:ph sz="half" idx="2" hasCustomPrompt="1"/>
          </p:nvPr>
        </p:nvSpPr>
        <p:spPr bwMode="auto">
          <a:xfrm>
            <a:off x="839788" y="2505074"/>
            <a:ext cx="5157787" cy="368458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7" name="Espace réservé du texte 4"/>
          <p:cNvSpPr>
            <a:spLocks noGrp="1"/>
          </p:cNvSpPr>
          <p:nvPr>
            <p:ph type="body" sz="quarter" idx="3" hasCustomPrompt="1"/>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lang="fr-FR"/>
          </a:p>
        </p:txBody>
      </p:sp>
      <p:sp>
        <p:nvSpPr>
          <p:cNvPr id="8" name="Espace réservé du contenu 5"/>
          <p:cNvSpPr>
            <a:spLocks noGrp="1"/>
          </p:cNvSpPr>
          <p:nvPr>
            <p:ph sz="quarter" idx="4" hasCustomPrompt="1"/>
          </p:nvPr>
        </p:nvSpPr>
        <p:spPr bwMode="auto">
          <a:xfrm>
            <a:off x="6172200" y="2505074"/>
            <a:ext cx="5183188" cy="368458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9" name="Espace réservé de la date 6"/>
          <p:cNvSpPr>
            <a:spLocks noGrp="1"/>
          </p:cNvSpPr>
          <p:nvPr>
            <p:ph type="dt" sz="half" idx="10"/>
          </p:nvPr>
        </p:nvSpPr>
        <p:spPr bwMode="auto"/>
        <p:txBody>
          <a:bodyPr/>
          <a:lstStyle/>
          <a:p>
            <a:pPr>
              <a:defRPr/>
            </a:pPr>
            <a:fld id="{F1717C3E-BFFB-AB4A-9821-85973A084ED3}" type="datetime1">
              <a:rPr/>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lang="fr-F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showMasterPhAnim="0" userDrawn="1">
  <p:cSld name="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lang="fr-FR"/>
          </a:p>
        </p:txBody>
      </p:sp>
      <p:sp>
        <p:nvSpPr>
          <p:cNvPr id="5" name="Espace réservé de la date 2"/>
          <p:cNvSpPr>
            <a:spLocks noGrp="1"/>
          </p:cNvSpPr>
          <p:nvPr>
            <p:ph type="dt" sz="half" idx="10"/>
          </p:nvPr>
        </p:nvSpPr>
        <p:spPr bwMode="auto"/>
        <p:txBody>
          <a:bodyPr/>
          <a:lstStyle/>
          <a:p>
            <a:pPr>
              <a:defRPr/>
            </a:pPr>
            <a:fld id="{54E07C19-7494-AB40-88A2-03646C361831}" type="datetime1">
              <a:rPr/>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lang="fr-F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PhAnim="0"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lang="fr-FR"/>
          </a:p>
        </p:txBody>
      </p:sp>
      <p:sp>
        <p:nvSpPr>
          <p:cNvPr id="5" name="Espace réservé de la date 2"/>
          <p:cNvSpPr>
            <a:spLocks noGrp="1"/>
          </p:cNvSpPr>
          <p:nvPr>
            <p:ph type="dt" sz="half" idx="10"/>
          </p:nvPr>
        </p:nvSpPr>
        <p:spPr bwMode="auto"/>
        <p:txBody>
          <a:bodyPr/>
          <a:lstStyle/>
          <a:p>
            <a:pPr>
              <a:defRPr/>
            </a:pPr>
            <a:fld id="{66A50F50-C42D-9948-8325-3F49C89E1103}" type="datetime1">
              <a:rPr/>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lang="fr-F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4" cy="6445232"/>
              <a:chOff x="0" y="2358"/>
              <a:chExt cx="6887394"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8"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9"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endParaRPr lang="fr-FR" sz="2000" b="1" i="0" strike="noStrike" spc="-1">
              <a:solidFill>
                <a:srgbClr val="9B9B9B"/>
              </a:solidFill>
              <a:latin typeface="Arial" panose="020B0604020202020204"/>
              <a:ea typeface="Arial" panose="020B0604020202020204"/>
            </a:endParaRPr>
          </a:p>
        </p:txBody>
      </p:sp>
      <p:sp>
        <p:nvSpPr>
          <p:cNvPr id="20"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1"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2"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3"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4" name="Espace réservé du contenu 14"/>
          <p:cNvSpPr>
            <a:spLocks noGrp="1"/>
          </p:cNvSpPr>
          <p:nvPr>
            <p:ph sz="quarter" idx="13" hasCustomPrompt="1"/>
          </p:nvPr>
        </p:nvSpPr>
        <p:spPr bwMode="auto">
          <a:xfrm>
            <a:off x="690548" y="1201547"/>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5" name="Espace réservé du contenu 14"/>
          <p:cNvSpPr>
            <a:spLocks noGrp="1"/>
          </p:cNvSpPr>
          <p:nvPr>
            <p:ph sz="quarter" idx="14" hasCustomPrompt="1"/>
          </p:nvPr>
        </p:nvSpPr>
        <p:spPr bwMode="auto">
          <a:xfrm>
            <a:off x="6429670" y="117434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6" name="Espace réservé du contenu 14"/>
          <p:cNvSpPr>
            <a:spLocks noGrp="1"/>
          </p:cNvSpPr>
          <p:nvPr>
            <p:ph sz="quarter" idx="15" hasCustomPrompt="1"/>
          </p:nvPr>
        </p:nvSpPr>
        <p:spPr bwMode="auto">
          <a:xfrm>
            <a:off x="6434010"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7"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PhAnim="0" userDrawn="1">
  <p:cSld name="Titre image perso">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Espace réservé pour une image  31"/>
          <p:cNvSpPr>
            <a:spLocks noGrp="1"/>
          </p:cNvSpPr>
          <p:nvPr>
            <p:ph type="pic" sz="quarter" idx="11" hasCustomPrompt="1"/>
          </p:nvPr>
        </p:nvSpPr>
        <p:spPr bwMode="auto">
          <a:xfrm>
            <a:off x="0" y="-3627783"/>
            <a:ext cx="12576175" cy="6858000"/>
          </a:xfrm>
        </p:spPr>
        <p:txBody>
          <a:bodyPr anchor="t"/>
          <a:lstStyle>
            <a:lvl1pPr marL="0" indent="0">
              <a:buNone/>
              <a:defRPr/>
            </a:lvl1pPr>
          </a:lstStyle>
          <a:p>
            <a:pPr>
              <a:defRPr/>
            </a:pPr>
            <a:r>
              <a:rPr lang="fr-FR"/>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endParaRPr lang="fr-FR"/>
          </a:p>
          <a:p>
            <a:pPr>
              <a:defRPr/>
            </a:pPr>
            <a:endParaRPr lang="fr-FR"/>
          </a:p>
        </p:txBody>
      </p:sp>
      <p:sp>
        <p:nvSpPr>
          <p:cNvPr id="5" name="Espace réservé du texte 34"/>
          <p:cNvSpPr>
            <a:spLocks noGrp="1"/>
          </p:cNvSpPr>
          <p:nvPr>
            <p:ph type="body" sz="quarter" idx="12"/>
          </p:nvPr>
        </p:nvSpPr>
        <p:spPr bwMode="auto">
          <a:xfrm>
            <a:off x="0" y="-1587"/>
            <a:ext cx="12192000" cy="6858000"/>
          </a:xfrm>
          <a:prstGeom prst="rect">
            <a:avLst/>
          </a:prstGeo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a:lnSpc>
                <a:spcPct val="90000"/>
              </a:lnSpc>
              <a:spcBef>
                <a:spcPts val="1000"/>
              </a:spcBef>
              <a:spcAft>
                <a:spcPts val="0"/>
              </a:spcAft>
              <a:buClrTx/>
              <a:buSzTx/>
              <a:buFont typeface="Arial" panose="020B0604020202020204"/>
              <a:buNone/>
              <a:defRPr/>
            </a:pPr>
            <a:endParaRPr lang="fr-FR"/>
          </a:p>
        </p:txBody>
      </p:sp>
      <p:sp>
        <p:nvSpPr>
          <p:cNvPr id="6"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endParaRPr lang="fr-FR"/>
          </a:p>
        </p:txBody>
      </p:sp>
      <p:pic>
        <p:nvPicPr>
          <p:cNvPr id="7" name="Image 6"/>
          <p:cNvPicPr/>
          <p:nvPr userDrawn="1"/>
        </p:nvPicPr>
        <p:blipFill>
          <a:blip r:embed="rId4"/>
          <a:stretch>
            <a:fillRect/>
          </a:stretch>
        </p:blipFill>
        <p:spPr bwMode="auto">
          <a:xfrm>
            <a:off x="9626600" y="5185847"/>
            <a:ext cx="1716329" cy="1041502"/>
          </a:xfrm>
          <a:prstGeom prst="rect">
            <a:avLst/>
          </a:prstGeom>
          <a:ln>
            <a:noFill/>
          </a:ln>
        </p:spPr>
      </p:pic>
      <p:sp>
        <p:nvSpPr>
          <p:cNvPr id="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9"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PhAnim="0" userDrawn="1">
  <p:cSld name="Titre sans image">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panose="02040502050405020303"/>
                <a:ea typeface="Georgia" panose="02040502050405020303"/>
              </a:defRPr>
            </a:lvl1pPr>
          </a:lstStyle>
          <a:p>
            <a:pPr marL="0" lvl="0" algn="l">
              <a:defRPr/>
            </a:pPr>
            <a:r>
              <a:rPr lang="fr-FR"/>
              <a:t>Cliquez et modifiez le titre</a:t>
            </a:r>
            <a:endParaRPr lang="fr-FR"/>
          </a:p>
        </p:txBody>
      </p:sp>
      <p:sp>
        <p:nvSpPr>
          <p:cNvPr id="5"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lang="fr-FR"/>
          </a:p>
        </p:txBody>
      </p:sp>
      <p:pic>
        <p:nvPicPr>
          <p:cNvPr id="7"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PhAnim="0" userDrawn="1">
  <p:cSld name="Titre intermédiaire">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130300" y="2146299"/>
            <a:ext cx="10648012" cy="694797"/>
          </a:xfrm>
        </p:spPr>
        <p:txBody>
          <a:bodyPr/>
          <a:lstStyle>
            <a:lvl1pPr algn="l">
              <a:defRPr lang="fr-FR" sz="3000" b="1">
                <a:solidFill>
                  <a:schemeClr val="bg1"/>
                </a:solidFill>
                <a:latin typeface="Georgia" panose="02040502050405020303"/>
                <a:ea typeface="Georgia" panose="02040502050405020303"/>
              </a:defRPr>
            </a:lvl1pPr>
          </a:lstStyle>
          <a:p>
            <a:pPr lvl="0" algn="l">
              <a:defRPr/>
            </a:pPr>
            <a:r>
              <a:rPr lang="fr-FR"/>
              <a:t>Cliquez et modifiez le titre</a:t>
            </a:r>
            <a:endParaRPr lang="fr-F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7"/>
          <p:cNvSpPr>
            <a:spLocks noGrp="1"/>
          </p:cNvSpPr>
          <p:nvPr>
            <p:ph sz="quarter" idx="13" hasCustomPrompt="1"/>
          </p:nvPr>
        </p:nvSpPr>
        <p:spPr bwMode="auto">
          <a:xfrm>
            <a:off x="1181099" y="2997200"/>
            <a:ext cx="5676900" cy="1816100"/>
          </a:xfrm>
        </p:spPr>
        <p:txBody>
          <a:bodyPr/>
          <a:lstStyle>
            <a:lvl1pPr marL="228600" indent="-228600">
              <a:buNone/>
              <a:defRPr lang="fr-FR" sz="2600" b="0" i="1">
                <a:solidFill>
                  <a:schemeClr val="bg1"/>
                </a:solidFill>
                <a:latin typeface="Georgia" panose="02040502050405020303"/>
                <a:ea typeface="Georgia" panose="02040502050405020303"/>
              </a:defRPr>
            </a:lvl1pPr>
          </a:lstStyle>
          <a:p>
            <a:pPr marL="0" lvl="0" indent="0">
              <a:defRPr/>
            </a:pPr>
            <a:r>
              <a:rPr lang="fr-FR"/>
              <a:t>Cliquez pour modifier les styles du texte du masque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PhAnim="0"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endParaRPr lang="fr-FR"/>
          </a:p>
        </p:txBody>
      </p:sp>
      <p:sp>
        <p:nvSpPr>
          <p:cNvPr id="10" name="Espace réservé du contenu 2"/>
          <p:cNvSpPr>
            <a:spLocks noGrp="1"/>
          </p:cNvSpPr>
          <p:nvPr userDrawn="1">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panose="020B0604020202020204"/>
                <a:ea typeface="Arial" panose="020B0604020202020204"/>
              </a:defRPr>
            </a:lvl1pPr>
          </a:lstStyle>
          <a:p>
            <a:pPr>
              <a:defRPr/>
            </a:pPr>
            <a:fld id="{571799DC-901E-B14A-8054-0AE0FDF86F9C}" type="datetime1">
              <a:rPr/>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panose="020B0604020202020204"/>
                <a:ea typeface="Arial" panose="020B0604020202020204"/>
              </a:defRPr>
            </a:lvl1pPr>
          </a:lstStyle>
          <a:p>
            <a:pPr>
              <a:defRPr/>
            </a:pPr>
            <a:r>
              <a:rPr lang="fr-FR"/>
              <a:t>ISAE-SUPAERO</a:t>
            </a:r>
            <a:endParaRPr lang="fr-FR"/>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panose="020B0604020202020204"/>
                <a:ea typeface="Arial" panose="020B0604020202020204"/>
              </a:defRPr>
            </a:lvl1pPr>
          </a:lstStyle>
          <a:p>
            <a:pPr>
              <a:defRPr/>
            </a:pPr>
            <a:fld id="{5E177536-18BF-1743-A360-A4663329E682}" type="slidenum">
              <a:rPr/>
            </a:fld>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PhAnim="0" userDrawn="1">
  <p:cSld name="1_Deux contenus">
    <p:spTree>
      <p:nvGrpSpPr>
        <p:cNvPr id="1" name=""/>
        <p:cNvGrpSpPr/>
        <p:nvPr/>
      </p:nvGrpSpPr>
      <p:grpSpPr bwMode="auto">
        <a:xfrm>
          <a:off x="0" y="0"/>
          <a:ext cx="0" cy="0"/>
          <a:chOff x="0" y="0"/>
          <a:chExt cx="0" cy="0"/>
        </a:xfrm>
      </p:grpSpPr>
      <p:sp>
        <p:nvSpPr>
          <p:cNvPr id="4"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5"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6" name="Espace réservé de la date 4"/>
          <p:cNvSpPr>
            <a:spLocks noGrp="1"/>
          </p:cNvSpPr>
          <p:nvPr>
            <p:ph type="dt" sz="half" idx="10"/>
          </p:nvPr>
        </p:nvSpPr>
        <p:spPr bwMode="auto"/>
        <p:txBody>
          <a:bodyPr/>
          <a:lstStyle/>
          <a:p>
            <a:pPr>
              <a:defRPr/>
            </a:pPr>
            <a:fld id="{CF7091EC-61AD-FD4A-B9B4-7CA93887C7CA}" type="datetime1">
              <a:rPr/>
            </a:fld>
            <a:endParaRPr lang="fr-FR"/>
          </a:p>
        </p:txBody>
      </p:sp>
      <p:sp>
        <p:nvSpPr>
          <p:cNvPr id="7" name="Espace réservé du pied de page 5"/>
          <p:cNvSpPr>
            <a:spLocks noGrp="1"/>
          </p:cNvSpPr>
          <p:nvPr>
            <p:ph type="ftr" sz="quarter" idx="11"/>
          </p:nvPr>
        </p:nvSpPr>
        <p:spPr bwMode="auto"/>
        <p:txBody>
          <a:bodyPr/>
          <a:lstStyle/>
          <a:p>
            <a:pPr>
              <a:defRPr/>
            </a:pPr>
            <a:r>
              <a:rPr lang="fr-FR"/>
              <a:t>ISAE-SUPAERO</a:t>
            </a:r>
            <a:endParaRPr lang="fr-FR"/>
          </a:p>
        </p:txBody>
      </p:sp>
      <p:sp>
        <p:nvSpPr>
          <p:cNvPr id="8" name="Espace réservé du numéro de diapositive 6"/>
          <p:cNvSpPr>
            <a:spLocks noGrp="1"/>
          </p:cNvSpPr>
          <p:nvPr>
            <p:ph type="sldNum" sz="quarter" idx="12"/>
          </p:nvPr>
        </p:nvSpPr>
        <p:spPr bwMode="auto"/>
        <p:txBody>
          <a:bodyPr/>
          <a:lstStyle/>
          <a:p>
            <a:pPr>
              <a:defRPr/>
            </a:pPr>
            <a:fld id="{5E177536-18BF-1743-A360-A4663329E682}" type="slidenum">
              <a:rPr/>
            </a:fld>
            <a:endParaRPr lang="fr-FR"/>
          </a:p>
        </p:txBody>
      </p:sp>
      <p:sp>
        <p:nvSpPr>
          <p:cNvPr id="9"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10" name="Grouper 13"/>
          <p:cNvGrpSpPr/>
          <p:nvPr userDrawn="1"/>
        </p:nvGrpSpPr>
        <p:grpSpPr bwMode="auto">
          <a:xfrm>
            <a:off x="0" y="136313"/>
            <a:ext cx="1128128" cy="799613"/>
            <a:chOff x="0" y="136313"/>
            <a:chExt cx="1128128" cy="804749"/>
          </a:xfrm>
        </p:grpSpPr>
        <p:sp>
          <p:nvSpPr>
            <p:cNvPr id="11"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2"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3"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4" name="Titre 1"/>
          <p:cNvSpPr>
            <a:spLocks noGrp="1"/>
          </p:cNvSpPr>
          <p:nvPr>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PhAnim="0" userDrawn="1">
  <p:cSld name="2_Titre seul">
    <p:spTree>
      <p:nvGrpSpPr>
        <p:cNvPr id="1" name=""/>
        <p:cNvGrpSpPr/>
        <p:nvPr/>
      </p:nvGrpSpPr>
      <p:grpSpPr bwMode="auto">
        <a:xfrm>
          <a:off x="0" y="0"/>
          <a:ext cx="0" cy="0"/>
          <a:chOff x="0" y="0"/>
          <a:chExt cx="0" cy="0"/>
        </a:xfrm>
      </p:grpSpPr>
      <p:sp>
        <p:nvSpPr>
          <p:cNvPr id="4" name="Espace réservé de la date 2"/>
          <p:cNvSpPr>
            <a:spLocks noGrp="1"/>
          </p:cNvSpPr>
          <p:nvPr>
            <p:ph type="dt" sz="half" idx="10"/>
          </p:nvPr>
        </p:nvSpPr>
        <p:spPr bwMode="auto"/>
        <p:txBody>
          <a:bodyPr/>
          <a:lstStyle/>
          <a:p>
            <a:pPr>
              <a:defRPr/>
            </a:pPr>
            <a:fld id="{995ABFFC-9B3E-E046-B16A-EAB56573FF59}" type="datetime1">
              <a:rPr/>
            </a:fld>
            <a:endParaRPr lang="fr-FR"/>
          </a:p>
        </p:txBody>
      </p:sp>
      <p:sp>
        <p:nvSpPr>
          <p:cNvPr id="5" name="Espace réservé du pied de page 3"/>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4"/>
          <p:cNvSpPr>
            <a:spLocks noGrp="1"/>
          </p:cNvSpPr>
          <p:nvPr>
            <p:ph type="sldNum" sz="quarter" idx="12"/>
          </p:nvPr>
        </p:nvSpPr>
        <p:spPr bwMode="auto"/>
        <p:txBody>
          <a:bodyPr/>
          <a:lstStyle/>
          <a:p>
            <a:pPr>
              <a:defRPr/>
            </a:pPr>
            <a:fld id="{5E177536-18BF-1743-A360-A4663329E682}" type="slidenum">
              <a:rPr/>
            </a:fld>
            <a:endParaRPr lang="fr-FR"/>
          </a:p>
        </p:txBody>
      </p:sp>
      <p:grpSp>
        <p:nvGrpSpPr>
          <p:cNvPr id="7" name="Grouper 5"/>
          <p:cNvGrpSpPr/>
          <p:nvPr userDrawn="1"/>
        </p:nvGrpSpPr>
        <p:grpSpPr bwMode="auto">
          <a:xfrm>
            <a:off x="0" y="-12825"/>
            <a:ext cx="12194324" cy="6460415"/>
            <a:chOff x="0" y="-12825"/>
            <a:chExt cx="12194324" cy="6460415"/>
          </a:xfrm>
        </p:grpSpPr>
        <p:grpSp>
          <p:nvGrpSpPr>
            <p:cNvPr id="8" name="Grouper 6"/>
            <p:cNvGrpSpPr/>
            <p:nvPr userDrawn="1"/>
          </p:nvGrpSpPr>
          <p:grpSpPr bwMode="auto">
            <a:xfrm>
              <a:off x="0" y="2358"/>
              <a:ext cx="6887394" cy="6445232"/>
              <a:chOff x="0" y="2358"/>
              <a:chExt cx="6887394" cy="6445232"/>
            </a:xfrm>
          </p:grpSpPr>
          <p:sp>
            <p:nvSpPr>
              <p:cNvPr id="9"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0"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6"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8"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endParaRPr lang="fr-FR" sz="2000" b="1" i="0" strike="noStrike" spc="-1">
              <a:solidFill>
                <a:srgbClr val="9B9B9B"/>
              </a:solidFill>
              <a:latin typeface="Arial" panose="020B0604020202020204"/>
              <a:ea typeface="Arial" panose="020B0604020202020204"/>
            </a:endParaRPr>
          </a:p>
        </p:txBody>
      </p:sp>
      <p:sp>
        <p:nvSpPr>
          <p:cNvPr id="19"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0"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1"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2"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3" name="Espace réservé du contenu 14"/>
          <p:cNvSpPr>
            <a:spLocks noGrp="1"/>
          </p:cNvSpPr>
          <p:nvPr>
            <p:ph sz="quarter" idx="13" hasCustomPrompt="1"/>
          </p:nvPr>
        </p:nvSpPr>
        <p:spPr bwMode="auto">
          <a:xfrm>
            <a:off x="656492" y="1218194"/>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4" name="Espace réservé du contenu 14"/>
          <p:cNvSpPr>
            <a:spLocks noGrp="1"/>
          </p:cNvSpPr>
          <p:nvPr>
            <p:ph sz="quarter" idx="14" hasCustomPrompt="1"/>
          </p:nvPr>
        </p:nvSpPr>
        <p:spPr bwMode="auto">
          <a:xfrm>
            <a:off x="6444144" y="1203545"/>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5" name="Espace réservé du contenu 14"/>
          <p:cNvSpPr>
            <a:spLocks noGrp="1"/>
          </p:cNvSpPr>
          <p:nvPr>
            <p:ph sz="quarter" idx="15" hasCustomPrompt="1"/>
          </p:nvPr>
        </p:nvSpPr>
        <p:spPr bwMode="auto">
          <a:xfrm>
            <a:off x="6433888"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6"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endParaRPr lang="fr-FR"/>
          </a:p>
        </p:txBody>
      </p:sp>
      <p:sp>
        <p:nvSpPr>
          <p:cNvPr id="27"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28" name="Grouper 13"/>
          <p:cNvGrpSpPr/>
          <p:nvPr userDrawn="1"/>
        </p:nvGrpSpPr>
        <p:grpSpPr bwMode="auto">
          <a:xfrm>
            <a:off x="0" y="136313"/>
            <a:ext cx="1128128" cy="799613"/>
            <a:chOff x="0" y="136313"/>
            <a:chExt cx="1128128" cy="804749"/>
          </a:xfrm>
        </p:grpSpPr>
        <p:sp>
          <p:nvSpPr>
            <p:cNvPr id="29"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0"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31"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2" name="Titre 1"/>
          <p:cNvSpPr>
            <a:spLocks noGrp="1"/>
          </p:cNvSpPr>
          <p:nvPr>
            <p:ph type="title" hasCustomPrompt="1"/>
          </p:nvPr>
        </p:nvSpPr>
        <p:spPr bwMode="auto">
          <a:xfrm>
            <a:off x="656493" y="0"/>
            <a:ext cx="11535507" cy="929246"/>
          </a:xfrm>
        </p:spPr>
        <p:txBody>
          <a:bodyPr/>
          <a:lstStyle>
            <a:lvl1pPr>
              <a:defRPr>
                <a:solidFill>
                  <a:schemeClr val="bg1"/>
                </a:solidFill>
                <a:latin typeface="Arial" panose="020B0604020202020204"/>
                <a:ea typeface="Arial" panose="020B0604020202020204"/>
              </a:defRPr>
            </a:lvl1pPr>
          </a:lstStyle>
          <a:p>
            <a:pPr>
              <a:defRPr/>
            </a:pPr>
            <a:r>
              <a:rPr lang="fr-FR"/>
              <a:t>Cliquez et modifiez le titre</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PhAnim="0" userDrawn="1">
  <p:cSld name="Titre bleu ciel">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hasCustomPrompt="1"/>
          </p:nvPr>
        </p:nvSpPr>
        <p:spPr bwMode="auto">
          <a:xfrm>
            <a:off x="138113" y="2100263"/>
            <a:ext cx="7505700" cy="837406"/>
          </a:xfrm>
        </p:spPr>
        <p:txBody>
          <a:bodyPr anchor="b">
            <a:normAutofit/>
          </a:bodyPr>
          <a:lstStyle>
            <a:lvl1pPr algn="l">
              <a:defRPr sz="3200">
                <a:latin typeface="Georgia" panose="02040502050405020303"/>
                <a:ea typeface="Georgia" panose="02040502050405020303"/>
              </a:defRPr>
            </a:lvl1pPr>
          </a:lstStyle>
          <a:p>
            <a:pPr>
              <a:defRPr/>
            </a:pPr>
            <a:r>
              <a:rPr lang="fr-FR"/>
              <a:t>Cliquez et modifiez le titre</a:t>
            </a:r>
            <a:endParaRPr lang="fr-FR"/>
          </a:p>
        </p:txBody>
      </p:sp>
      <p:sp>
        <p:nvSpPr>
          <p:cNvPr id="5" name="Sous-titre 2"/>
          <p:cNvSpPr>
            <a:spLocks noGrp="1"/>
          </p:cNvSpPr>
          <p:nvPr>
            <p:ph type="subTitle" idx="1" hasCustomPrompt="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endParaRPr lang="fr-F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a:fld>
            <a:endParaRPr lang="en-US"/>
          </a:p>
        </p:txBody>
      </p:sp>
      <p:sp>
        <p:nvSpPr>
          <p:cNvPr id="7" name="Espace réservé du pied de page 4"/>
          <p:cNvSpPr>
            <a:spLocks noGrp="1"/>
          </p:cNvSpPr>
          <p:nvPr>
            <p:ph type="ftr" sz="quarter" idx="11"/>
          </p:nvPr>
        </p:nvSpPr>
        <p:spPr bwMode="auto"/>
        <p:txBody>
          <a:bodyPr/>
          <a:lstStyle/>
          <a:p>
            <a:pPr>
              <a:defRPr/>
            </a:pPr>
            <a:r>
              <a:rPr lang="fr-FR"/>
              <a:t>ISAE-SUPAERO</a:t>
            </a:r>
            <a:endParaRPr lang="fr-F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a:lvl1pPr>
          </a:lstStyle>
          <a:p>
            <a:pPr>
              <a:defRPr/>
            </a:pPr>
            <a:fld id="{5E177536-18BF-1743-A360-A4663329E682}" type="slidenum">
              <a:rPr/>
            </a:fld>
            <a:endParaRPr lang="uk-UA"/>
          </a:p>
        </p:txBody>
      </p:sp>
      <p:pic>
        <p:nvPicPr>
          <p:cNvPr id="9"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PhAnim="0" userDrawn="1">
  <p:cSld name="Fin">
    <p:bg>
      <p:bgPr>
        <a:blipFill>
          <a:blip r:embed="rId2"/>
          <a:srcRect t="9677" b="9676"/>
          <a:stretch>
            <a:fillRect/>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a:fillRect/>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panose="020B0604020202020204"/>
                <a:ea typeface="Arial" panose="020B0604020202020204"/>
              </a:rPr>
              <a:t>Institut Supérieur de l’Aéronautique et de l’Espace</a:t>
            </a:r>
            <a:endParaRPr lang="fr-FR" sz="1200" b="1">
              <a:solidFill>
                <a:srgbClr val="122372"/>
              </a:solidFill>
              <a:latin typeface="Arial" panose="020B0604020202020204"/>
              <a:ea typeface="Arial" panose="020B0604020202020204"/>
            </a:endParaRPr>
          </a:p>
          <a:p>
            <a:pPr>
              <a:spcBef>
                <a:spcPts val="0"/>
              </a:spcBef>
              <a:defRPr/>
            </a:pPr>
            <a:endParaRPr lang="fr-FR" sz="400">
              <a:solidFill>
                <a:srgbClr val="B1B3B4"/>
              </a:solidFill>
              <a:latin typeface="Arial" panose="020B0604020202020204"/>
              <a:ea typeface="Arial" panose="020B0604020202020204"/>
            </a:endParaRPr>
          </a:p>
          <a:p>
            <a:pPr>
              <a:spcBef>
                <a:spcPts val="0"/>
              </a:spcBef>
              <a:defRPr/>
            </a:pPr>
            <a:r>
              <a:rPr lang="fr-FR" sz="1200">
                <a:solidFill>
                  <a:srgbClr val="B1B3B4"/>
                </a:solidFill>
                <a:latin typeface="Arial" panose="020B0604020202020204"/>
                <a:ea typeface="Arial" panose="020B0604020202020204"/>
              </a:rPr>
              <a:t>10, avenue Edouard Belin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BP 54032</a:t>
            </a:r>
            <a:endParaRPr lang="fr-FR" sz="1200">
              <a:solidFill>
                <a:srgbClr val="B1B3B4"/>
              </a:solidFill>
              <a:latin typeface="Arial" panose="020B0604020202020204"/>
              <a:ea typeface="Arial" panose="020B0604020202020204"/>
            </a:endParaRPr>
          </a:p>
          <a:p>
            <a:pPr>
              <a:spcBef>
                <a:spcPts val="0"/>
              </a:spcBef>
              <a:defRPr/>
            </a:pPr>
            <a:r>
              <a:rPr lang="fr-FR" sz="1200">
                <a:solidFill>
                  <a:srgbClr val="B1B3B4"/>
                </a:solidFill>
                <a:latin typeface="Arial" panose="020B0604020202020204"/>
                <a:ea typeface="Arial" panose="020B0604020202020204"/>
              </a:rPr>
              <a:t>31055 Toulouse Cedex 4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France</a:t>
            </a:r>
            <a:endParaRPr lang="fr-FR" sz="1200">
              <a:solidFill>
                <a:srgbClr val="B1B3B4"/>
              </a:solidFill>
              <a:latin typeface="Arial" panose="020B0604020202020204"/>
              <a:ea typeface="Arial" panose="020B0604020202020204"/>
            </a:endParaRPr>
          </a:p>
          <a:p>
            <a:pPr>
              <a:spcBef>
                <a:spcPts val="0"/>
              </a:spcBef>
              <a:defRPr/>
            </a:pPr>
            <a:r>
              <a:rPr lang="fr-FR" sz="1200">
                <a:solidFill>
                  <a:srgbClr val="B1B3B4"/>
                </a:solidFill>
                <a:latin typeface="Arial" panose="020B0604020202020204"/>
                <a:ea typeface="Arial" panose="020B0604020202020204"/>
              </a:rPr>
              <a:t>T +33 5 61 33 80 80</a:t>
            </a:r>
            <a:endParaRPr lang="fr-FR" sz="1200">
              <a:solidFill>
                <a:srgbClr val="B1B3B4"/>
              </a:solidFill>
              <a:latin typeface="Arial" panose="020B0604020202020204"/>
              <a:ea typeface="Arial" panose="020B0604020202020204"/>
            </a:endParaRPr>
          </a:p>
          <a:p>
            <a:pPr>
              <a:spcBef>
                <a:spcPts val="0"/>
              </a:spcBef>
              <a:defRPr/>
            </a:pPr>
            <a:endParaRPr lang="fr-FR" sz="400">
              <a:latin typeface="Arial" panose="020B0604020202020204"/>
            </a:endParaRPr>
          </a:p>
          <a:p>
            <a:pPr>
              <a:defRPr/>
            </a:pPr>
            <a:r>
              <a:rPr lang="fr-FR" sz="1200" b="1">
                <a:solidFill>
                  <a:srgbClr val="FFED00"/>
                </a:solidFill>
                <a:latin typeface="Georgia" panose="02040502050405020303"/>
                <a:ea typeface="Georgia" panose="02040502050405020303"/>
              </a:rPr>
              <a:t>www.isae-supaero.fr</a:t>
            </a:r>
            <a:endParaRPr lang="fr-FR" sz="1200" b="1">
              <a:solidFill>
                <a:srgbClr val="FFED00"/>
              </a:solidFill>
              <a:latin typeface="Georgia" panose="02040502050405020303"/>
              <a:ea typeface="Georgia" panose="02040502050405020303"/>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endParaRPr lang="fr-F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a:t>Cliquez pour modifier les styles du texte du masque</a:t>
            </a:r>
            <a:endParaRPr lang="fr-FR"/>
          </a:p>
          <a:p>
            <a:pPr lvl="1">
              <a:defRPr/>
            </a:pPr>
            <a:r>
              <a:rPr lang="fr-FR"/>
              <a:t>Deuxième niveau</a:t>
            </a:r>
            <a:endParaRPr lang="fr-FR"/>
          </a:p>
          <a:p>
            <a:pPr lvl="2">
              <a:defRPr/>
            </a:pPr>
            <a:r>
              <a:rPr lang="fr-FR"/>
              <a:t>Troisième niveau</a:t>
            </a:r>
            <a:endParaRPr lang="fr-FR"/>
          </a:p>
          <a:p>
            <a:pPr lvl="3">
              <a:defRPr/>
            </a:pPr>
            <a:r>
              <a:rPr lang="fr-FR"/>
              <a:t>Quatrième niveau</a:t>
            </a:r>
            <a:endParaRPr lang="fr-FR"/>
          </a:p>
          <a:p>
            <a:pPr lvl="4">
              <a:defRPr/>
            </a:pPr>
            <a:r>
              <a:rPr lang="fr-FR"/>
              <a:t>Cinquième niveau</a:t>
            </a:r>
            <a:endParaRPr lang="fr-FR"/>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a:ea typeface="Arial" panose="020B0604020202020204"/>
              </a:defRPr>
            </a:lvl1pPr>
          </a:lstStyle>
          <a:p>
            <a:pPr>
              <a:defRPr/>
            </a:pPr>
            <a:fld id="{0099A96A-D168-8043-BB72-9B38DB0745DD}" type="datetime1">
              <a:rPr/>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a:ea typeface="Arial" panose="020B0604020202020204"/>
              </a:defRPr>
            </a:lvl1pPr>
          </a:lstStyle>
          <a:p>
            <a:pPr>
              <a:defRPr/>
            </a:pPr>
            <a:r>
              <a:rPr lang="fr-FR"/>
              <a:t>ISAE-SUPAERO</a:t>
            </a:r>
            <a:endParaRPr lang="fr-F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a:ea typeface="Arial" panose="020B0604020202020204"/>
              </a:defRPr>
            </a:lvl1pPr>
          </a:lstStyle>
          <a:p>
            <a:pPr>
              <a:defRPr/>
            </a:pPr>
            <a:fld id="{5E177536-18BF-1743-A360-A4663329E682}" type="slidenum">
              <a:rPr/>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mc:Choice>
    <mc:Fallback>
      <p:transition spd="slow"/>
    </mc:Fallback>
  </mc:AlternateContent>
  <p:hf hdr="0" dt="0"/>
  <p:txStyles>
    <p:titleStyle>
      <a:lvl1pPr algn="r" defTabSz="914400">
        <a:lnSpc>
          <a:spcPct val="90000"/>
        </a:lnSpc>
        <a:spcBef>
          <a:spcPts val="0"/>
        </a:spcBef>
        <a:buNone/>
        <a:defRPr sz="4000" b="1">
          <a:solidFill>
            <a:schemeClr val="tx1"/>
          </a:solidFill>
          <a:latin typeface="Arial" panose="020B0604020202020204"/>
          <a:ea typeface="Arial" panose="020B0604020202020204"/>
        </a:defRPr>
      </a:lvl1pPr>
    </p:titleStyle>
    <p:bodyStyle>
      <a:lvl1pPr marL="228600" indent="-228600" algn="l" defTabSz="914400">
        <a:lnSpc>
          <a:spcPct val="90000"/>
        </a:lnSpc>
        <a:spcBef>
          <a:spcPts val="1000"/>
        </a:spcBef>
        <a:buFont typeface="Arial" panose="020B0604020202020204"/>
        <a:buChar char="•"/>
        <a:defRPr sz="28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0.jpeg"/><Relationship Id="rId1" Type="http://schemas.openxmlformats.org/officeDocument/2006/relationships/image" Target="../media/image9.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73355" y="2932430"/>
            <a:ext cx="8490585" cy="906145"/>
          </a:xfrm>
        </p:spPr>
        <p:txBody>
          <a:bodyPr/>
          <a:lstStyle/>
          <a:p>
            <a:pPr>
              <a:defRPr/>
            </a:pPr>
            <a:r>
              <a:rPr lang="en-US">
                <a:latin typeface="Arial" panose="020B0604020202020204"/>
                <a:cs typeface="Arial" panose="020B0604020202020204"/>
              </a:rPr>
              <a:t>Optimal control of trajectory of reusable launcher in OpenMDAO/dymos</a:t>
            </a:r>
            <a:endParaRPr lang="en-US">
              <a:latin typeface="Arial" panose="020B0604020202020204"/>
              <a:cs typeface="Arial" panose="020B0604020202020204"/>
            </a:endParaRPr>
          </a:p>
        </p:txBody>
      </p:sp>
      <p:sp>
        <p:nvSpPr>
          <p:cNvPr id="5" name="Espace réservé du contenu 2"/>
          <p:cNvSpPr>
            <a:spLocks noGrp="1"/>
          </p:cNvSpPr>
          <p:nvPr>
            <p:ph sz="quarter" idx="13"/>
          </p:nvPr>
        </p:nvSpPr>
        <p:spPr bwMode="auto">
          <a:xfrm>
            <a:off x="1789430" y="4779645"/>
            <a:ext cx="3310255" cy="1668145"/>
          </a:xfrm>
        </p:spPr>
        <p:txBody>
          <a:bodyPr/>
          <a:lstStyle/>
          <a:p>
            <a:pPr>
              <a:defRPr/>
            </a:pPr>
            <a:r>
              <a:rPr lang="en-US" sz="2000" i="1">
                <a:solidFill>
                  <a:srgbClr val="122372"/>
                </a:solidFill>
              </a:rPr>
              <a:t>Students:</a:t>
            </a:r>
            <a:endParaRPr lang="en-US" sz="2000" b="1">
              <a:solidFill>
                <a:srgbClr val="122372"/>
              </a:solidFill>
            </a:endParaRPr>
          </a:p>
          <a:p>
            <a:pPr>
              <a:defRPr/>
            </a:pPr>
            <a:r>
              <a:rPr lang="en-US" sz="2000" b="1">
                <a:solidFill>
                  <a:srgbClr val="122372"/>
                </a:solidFill>
              </a:rPr>
              <a:t>Alberto Fossà</a:t>
            </a:r>
            <a:endParaRPr lang="en-US" sz="2000" b="1">
              <a:solidFill>
                <a:srgbClr val="122372"/>
              </a:solidFill>
            </a:endParaRPr>
          </a:p>
          <a:p>
            <a:pPr>
              <a:defRPr/>
            </a:pPr>
            <a:r>
              <a:rPr lang="en-US" sz="2000" b="1">
                <a:solidFill>
                  <a:srgbClr val="122372"/>
                </a:solidFill>
              </a:rPr>
              <a:t>Giuliana Elena Miceli</a:t>
            </a:r>
            <a:endParaRPr lang="en-US" sz="2000" b="1">
              <a:solidFill>
                <a:srgbClr val="122372"/>
              </a:solidFill>
            </a:endParaRPr>
          </a:p>
        </p:txBody>
      </p:sp>
      <p:sp>
        <p:nvSpPr>
          <p:cNvPr id="6" name="Espace réservé du contenu 2"/>
          <p:cNvSpPr>
            <a:spLocks noGrp="1"/>
          </p:cNvSpPr>
          <p:nvPr/>
        </p:nvSpPr>
        <p:spPr bwMode="auto">
          <a:xfrm>
            <a:off x="5925185" y="4653915"/>
            <a:ext cx="3524250" cy="1668145"/>
          </a:xfrm>
          <a:prstGeom prst="rect">
            <a:avLst/>
          </a:prstGeom>
        </p:spPr>
        <p:txBody>
          <a:bodyPr vert="horz" lIns="91440" tIns="45720" rIns="91440" bIns="45720" rtlCol="0"/>
          <a:lstStyle>
            <a:lvl1pPr marL="0" indent="0" algn="l" defTabSz="914400">
              <a:lnSpc>
                <a:spcPct val="90000"/>
              </a:lnSpc>
              <a:spcBef>
                <a:spcPts val="1000"/>
              </a:spcBef>
              <a:buFont typeface="Arial" panose="020B0604020202020204"/>
              <a:buNone/>
              <a:defRPr sz="2800">
                <a:solidFill>
                  <a:schemeClr val="bg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bg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bg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algn="r">
              <a:lnSpc>
                <a:spcPct val="105000"/>
              </a:lnSpc>
              <a:defRPr/>
            </a:pPr>
            <a:r>
              <a:rPr lang="en-US" sz="2000" i="1">
                <a:solidFill>
                  <a:srgbClr val="122372"/>
                </a:solidFill>
              </a:rPr>
              <a:t>Tutors:</a:t>
            </a:r>
            <a:endParaRPr lang="en-US" sz="2000" b="1">
              <a:solidFill>
                <a:srgbClr val="122372"/>
              </a:solidFill>
            </a:endParaRPr>
          </a:p>
          <a:p>
            <a:pPr algn="r">
              <a:lnSpc>
                <a:spcPct val="105000"/>
              </a:lnSpc>
              <a:defRPr/>
            </a:pPr>
            <a:r>
              <a:rPr lang="en-US" sz="2000" b="1">
                <a:solidFill>
                  <a:srgbClr val="122372"/>
                </a:solidFill>
              </a:rPr>
              <a:t>Laurent Beauregard</a:t>
            </a:r>
            <a:endParaRPr lang="en-US" sz="2000" b="1">
              <a:solidFill>
                <a:srgbClr val="122372"/>
              </a:solidFill>
            </a:endParaRPr>
          </a:p>
          <a:p>
            <a:pPr algn="r">
              <a:lnSpc>
                <a:spcPct val="105000"/>
              </a:lnSpc>
              <a:defRPr/>
            </a:pPr>
            <a:r>
              <a:rPr lang="en-US" sz="2000" b="1">
                <a:solidFill>
                  <a:srgbClr val="122372"/>
                </a:solidFill>
              </a:rPr>
              <a:t>Joseph Morlier</a:t>
            </a:r>
            <a:endParaRPr lang="en-US" sz="2000" b="1">
              <a:solidFill>
                <a:srgbClr val="122372"/>
              </a:solidFill>
            </a:endParaRPr>
          </a:p>
          <a:p>
            <a:pPr algn="r">
              <a:lnSpc>
                <a:spcPct val="105000"/>
              </a:lnSpc>
              <a:defRPr/>
            </a:pPr>
            <a:r>
              <a:rPr lang="en-US" sz="2000" b="1">
                <a:solidFill>
                  <a:srgbClr val="122372"/>
                </a:solidFill>
              </a:rPr>
              <a:t>Stéphanie Lizy-Destrez</a:t>
            </a:r>
            <a:endParaRPr lang="en-US" sz="2000" b="1">
              <a:solidFill>
                <a:srgbClr val="122372"/>
              </a:solidFill>
            </a:endParaRPr>
          </a:p>
        </p:txBody>
      </p:sp>
      <p:sp>
        <p:nvSpPr>
          <p:cNvPr id="7" name="Titre 1"/>
          <p:cNvSpPr>
            <a:spLocks noGrp="1"/>
          </p:cNvSpPr>
          <p:nvPr/>
        </p:nvSpPr>
        <p:spPr bwMode="auto">
          <a:xfrm>
            <a:off x="105410" y="6322060"/>
            <a:ext cx="2891790" cy="424815"/>
          </a:xfrm>
          <a:prstGeom prst="rect">
            <a:avLst/>
          </a:prstGeom>
        </p:spPr>
        <p:txBody>
          <a:bodyPr vert="horz" lIns="91440" tIns="45720" rIns="91440" bIns="45720" rtlCol="0" anchor="ctr">
            <a:noAutofit/>
          </a:bodyPr>
          <a:lstStyle>
            <a:lvl1pPr algn="l" defTabSz="914400">
              <a:lnSpc>
                <a:spcPct val="90000"/>
              </a:lnSpc>
              <a:spcBef>
                <a:spcPts val="0"/>
              </a:spcBef>
              <a:buNone/>
              <a:defRPr sz="3200" b="1">
                <a:solidFill>
                  <a:schemeClr val="bg1"/>
                </a:solidFill>
                <a:latin typeface="Georgia" panose="02040502050405020303"/>
                <a:ea typeface="Georgia" panose="02040502050405020303"/>
              </a:defRPr>
            </a:lvl1pPr>
          </a:lstStyle>
          <a:p>
            <a:pPr algn="l">
              <a:defRPr/>
            </a:pPr>
            <a:r>
              <a:rPr lang="en-US" sz="1600">
                <a:latin typeface="Arial" panose="020B0604020202020204"/>
                <a:cs typeface="Arial" panose="020B0604020202020204"/>
              </a:rPr>
              <a:t>June 25</a:t>
            </a:r>
            <a:r>
              <a:rPr lang="en-US" sz="1600" baseline="30000">
                <a:latin typeface="Arial" panose="020B0604020202020204"/>
                <a:cs typeface="Arial" panose="020B0604020202020204"/>
              </a:rPr>
              <a:t>th </a:t>
            </a:r>
            <a:r>
              <a:rPr lang="en-US" sz="1600">
                <a:latin typeface="Arial" panose="020B0604020202020204"/>
                <a:cs typeface="Arial" panose="020B0604020202020204"/>
              </a:rPr>
              <a:t> 2019</a:t>
            </a:r>
            <a:endParaRPr lang="en-US" sz="1600">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Trajectory: EOMs</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10</a:t>
            </a:r>
          </a:p>
        </p:txBody>
      </p:sp>
      <p:sp>
        <p:nvSpPr>
          <p:cNvPr id="7" name="Espace réservé du contenu 4"/>
          <p:cNvSpPr>
            <a:spLocks noGrp="1"/>
          </p:cNvSpPr>
          <p:nvPr/>
        </p:nvSpPr>
        <p:spPr bwMode="auto">
          <a:xfrm>
            <a:off x="2709228" y="1004570"/>
            <a:ext cx="6773545" cy="677545"/>
          </a:xfrm>
          <a:prstGeom prst="rect">
            <a:avLst/>
          </a:prstGeom>
          <a:ln>
            <a:noFill/>
          </a:ln>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3200">
                <a:solidFill>
                  <a:schemeClr val="tx1"/>
                </a:solidFill>
              </a:rPr>
              <a:t>Equations of motions (EOMs): </a:t>
            </a:r>
            <a:endParaRPr lang="en-US" sz="3200">
              <a:solidFill>
                <a:schemeClr val="tx1"/>
              </a:solidFill>
            </a:endParaRPr>
          </a:p>
        </p:txBody>
      </p:sp>
      <p:grpSp>
        <p:nvGrpSpPr>
          <p:cNvPr id="8" name="Group 10"/>
          <p:cNvGrpSpPr/>
          <p:nvPr/>
        </p:nvGrpSpPr>
        <p:grpSpPr bwMode="auto">
          <a:xfrm>
            <a:off x="469899" y="2395854"/>
            <a:ext cx="3271519" cy="3378199"/>
            <a:chOff x="0" y="0"/>
            <a:chExt cx="3271519" cy="3378199"/>
          </a:xfrm>
        </p:grpSpPr>
        <p:sp>
          <p:nvSpPr>
            <p:cNvPr id="9" name="Oval 12"/>
            <p:cNvSpPr/>
            <p:nvPr/>
          </p:nvSpPr>
          <p:spPr bwMode="auto">
            <a:xfrm>
              <a:off x="1118234" y="1069974"/>
              <a:ext cx="1034415" cy="104457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latin typeface="Arial" panose="020B0604020202020204"/>
              </a:endParaRPr>
            </a:p>
          </p:txBody>
        </p:sp>
        <p:sp>
          <p:nvSpPr>
            <p:cNvPr id="10" name="Arc 20"/>
            <p:cNvSpPr/>
            <p:nvPr/>
          </p:nvSpPr>
          <p:spPr bwMode="auto">
            <a:xfrm rot="1799998">
              <a:off x="955039" y="540384"/>
              <a:ext cx="1307465" cy="1386840"/>
            </a:xfrm>
            <a:prstGeom prst="arc">
              <a:avLst>
                <a:gd name="adj1" fmla="val 15455939"/>
                <a:gd name="adj2" fmla="val 6497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p>
              <a:pPr algn="ctr">
                <a:defRPr/>
              </a:pPr>
              <a:endParaRPr lang="en-US">
                <a:latin typeface="Arial" panose="020B0604020202020204"/>
              </a:endParaRPr>
            </a:p>
          </p:txBody>
        </p:sp>
        <p:cxnSp>
          <p:nvCxnSpPr>
            <p:cNvPr id="11" name="Straight Arrow Connector 10"/>
            <p:cNvCxnSpPr/>
            <p:nvPr/>
          </p:nvCxnSpPr>
          <p:spPr bwMode="auto">
            <a:xfrm>
              <a:off x="0" y="1579244"/>
              <a:ext cx="327152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bwMode="auto">
            <a:xfrm flipV="1">
              <a:off x="1635124" y="38099"/>
              <a:ext cx="1905" cy="3340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Oval 13"/>
            <p:cNvSpPr/>
            <p:nvPr/>
          </p:nvSpPr>
          <p:spPr bwMode="auto">
            <a:xfrm>
              <a:off x="551179" y="533399"/>
              <a:ext cx="2084705" cy="2117725"/>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latin typeface="Arial" panose="020B0604020202020204"/>
              </a:endParaRPr>
            </a:p>
          </p:txBody>
        </p:sp>
        <p:sp>
          <p:nvSpPr>
            <p:cNvPr id="14" name="Oval 14"/>
            <p:cNvSpPr/>
            <p:nvPr/>
          </p:nvSpPr>
          <p:spPr bwMode="auto">
            <a:xfrm>
              <a:off x="2117724" y="810259"/>
              <a:ext cx="75565" cy="755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p>
              <a:pPr algn="ctr">
                <a:defRPr/>
              </a:pPr>
              <a:endParaRPr lang="en-US">
                <a:latin typeface="Arial" panose="020B0604020202020204"/>
              </a:endParaRPr>
            </a:p>
          </p:txBody>
        </p:sp>
        <p:cxnSp>
          <p:nvCxnSpPr>
            <p:cNvPr id="15" name="Straight Arrow Connector 15"/>
            <p:cNvCxnSpPr/>
            <p:nvPr/>
          </p:nvCxnSpPr>
          <p:spPr bwMode="auto">
            <a:xfrm flipH="1" flipV="1">
              <a:off x="1973579" y="453389"/>
              <a:ext cx="215899" cy="432435"/>
            </a:xfrm>
            <a:prstGeom prst="straightConnector1">
              <a:avLst/>
            </a:prstGeom>
            <a:ln w="19050">
              <a:solidFill>
                <a:schemeClr val="accent4">
                  <a:lumMod val="60000"/>
                  <a:lumOff val="40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16" name="Straight Connector 16"/>
            <p:cNvCxnSpPr/>
            <p:nvPr/>
          </p:nvCxnSpPr>
          <p:spPr bwMode="auto">
            <a:xfrm flipV="1">
              <a:off x="1613533" y="306704"/>
              <a:ext cx="935990" cy="129603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7" name="Straight Connector 19"/>
            <p:cNvCxnSpPr/>
            <p:nvPr/>
          </p:nvCxnSpPr>
          <p:spPr bwMode="auto">
            <a:xfrm flipH="1" flipV="1">
              <a:off x="1685925" y="450214"/>
              <a:ext cx="1007745" cy="7924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Straight Arrow Connector 21"/>
            <p:cNvCxnSpPr/>
            <p:nvPr/>
          </p:nvCxnSpPr>
          <p:spPr bwMode="auto">
            <a:xfrm flipV="1">
              <a:off x="2117724" y="522604"/>
              <a:ext cx="288290" cy="3600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Arc 23"/>
            <p:cNvSpPr/>
            <p:nvPr/>
          </p:nvSpPr>
          <p:spPr bwMode="auto">
            <a:xfrm rot="659999">
              <a:off x="1652269" y="1329054"/>
              <a:ext cx="288290" cy="431799"/>
            </a:xfrm>
            <a:prstGeom prst="arc">
              <a:avLst>
                <a:gd name="adj1" fmla="val 16200000"/>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p>
              <a:pPr algn="ctr">
                <a:defRPr/>
              </a:pPr>
              <a:endParaRPr lang="en-US">
                <a:latin typeface="Arial" panose="020B0604020202020204"/>
              </a:endParaRPr>
            </a:p>
          </p:txBody>
        </p:sp>
        <p:sp>
          <p:nvSpPr>
            <p:cNvPr id="20" name="Text Box 24"/>
            <p:cNvSpPr/>
            <p:nvPr/>
          </p:nvSpPr>
          <p:spPr bwMode="auto">
            <a:xfrm>
              <a:off x="1864994" y="1242694"/>
              <a:ext cx="291465" cy="306705"/>
            </a:xfrm>
            <a:prstGeom prst="rect">
              <a:avLst/>
            </a:prstGeom>
            <a:noFill/>
          </p:spPr>
          <p:txBody>
            <a:bodyPr wrap="none" rtlCol="0" anchor="t">
              <a:spAutoFit/>
            </a:bodyPr>
            <a:p>
              <a:pPr>
                <a:defRPr/>
              </a:pPr>
              <a:r>
                <a:rPr lang="en-US" sz="1400">
                  <a:solidFill>
                    <a:schemeClr val="accent1"/>
                  </a:solidFill>
                  <a:latin typeface="Arial" panose="020B0604020202020204"/>
                  <a:cs typeface="Arial" panose="020B0604020202020204"/>
                </a:rPr>
                <a:t>θ</a:t>
              </a:r>
              <a:endParaRPr lang="en-US" sz="1400">
                <a:solidFill>
                  <a:schemeClr val="accent1"/>
                </a:solidFill>
                <a:latin typeface="Arial" panose="020B0604020202020204"/>
                <a:cs typeface="Arial" panose="020B0604020202020204"/>
              </a:endParaRPr>
            </a:p>
          </p:txBody>
        </p:sp>
        <p:cxnSp>
          <p:nvCxnSpPr>
            <p:cNvPr id="21" name="Straight Arrow Connector 25"/>
            <p:cNvCxnSpPr/>
            <p:nvPr/>
          </p:nvCxnSpPr>
          <p:spPr bwMode="auto">
            <a:xfrm flipV="1">
              <a:off x="1640839" y="882649"/>
              <a:ext cx="476885" cy="69659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2"/>
            <p:cNvCxnSpPr/>
            <p:nvPr/>
          </p:nvCxnSpPr>
          <p:spPr bwMode="auto">
            <a:xfrm flipH="1" flipV="1">
              <a:off x="1864994" y="594994"/>
              <a:ext cx="288290" cy="21589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7"/>
            <p:cNvCxnSpPr>
              <a:stCxn id="14" idx="4"/>
            </p:cNvCxnSpPr>
            <p:nvPr/>
          </p:nvCxnSpPr>
          <p:spPr bwMode="auto">
            <a:xfrm flipH="1" flipV="1">
              <a:off x="2117724" y="162559"/>
              <a:ext cx="38100" cy="723265"/>
            </a:xfrm>
            <a:prstGeom prst="straightConnector1">
              <a:avLst/>
            </a:prstGeom>
            <a:ln w="12700">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8"/>
            <p:cNvSpPr/>
            <p:nvPr/>
          </p:nvSpPr>
          <p:spPr bwMode="auto">
            <a:xfrm>
              <a:off x="2117724" y="0"/>
              <a:ext cx="233680" cy="306705"/>
            </a:xfrm>
            <a:prstGeom prst="rect">
              <a:avLst/>
            </a:prstGeom>
            <a:noFill/>
          </p:spPr>
          <p:txBody>
            <a:bodyPr wrap="square" rtlCol="0">
              <a:spAutoFit/>
            </a:bodyPr>
            <a:p>
              <a:pPr>
                <a:defRPr/>
              </a:pPr>
              <a:r>
                <a:rPr lang="en-US" sz="1400" b="1">
                  <a:solidFill>
                    <a:schemeClr val="accent3">
                      <a:lumMod val="60000"/>
                      <a:lumOff val="40000"/>
                    </a:schemeClr>
                  </a:solidFill>
                  <a:latin typeface="Arial" panose="020B0604020202020204"/>
                </a:rPr>
                <a:t>T</a:t>
              </a:r>
              <a:endParaRPr lang="en-US" sz="1400" b="1">
                <a:solidFill>
                  <a:schemeClr val="accent3">
                    <a:lumMod val="60000"/>
                    <a:lumOff val="40000"/>
                  </a:schemeClr>
                </a:solidFill>
                <a:latin typeface="Arial" panose="020B0604020202020204"/>
              </a:endParaRPr>
            </a:p>
          </p:txBody>
        </p:sp>
        <p:sp>
          <p:nvSpPr>
            <p:cNvPr id="25" name="Text Box 29"/>
            <p:cNvSpPr/>
            <p:nvPr/>
          </p:nvSpPr>
          <p:spPr bwMode="auto">
            <a:xfrm>
              <a:off x="1793874" y="196849"/>
              <a:ext cx="233680" cy="306705"/>
            </a:xfrm>
            <a:prstGeom prst="rect">
              <a:avLst/>
            </a:prstGeom>
            <a:noFill/>
          </p:spPr>
          <p:txBody>
            <a:bodyPr wrap="square" rtlCol="0">
              <a:spAutoFit/>
            </a:bodyPr>
            <a:p>
              <a:pPr>
                <a:defRPr/>
              </a:pPr>
              <a:r>
                <a:rPr lang="en-US" sz="1400" b="1">
                  <a:solidFill>
                    <a:srgbClr val="0070C0"/>
                  </a:solidFill>
                  <a:latin typeface="Arial" panose="020B0604020202020204"/>
                </a:rPr>
                <a:t>V</a:t>
              </a:r>
              <a:endParaRPr lang="en-US" sz="1400" b="1">
                <a:solidFill>
                  <a:srgbClr val="0070C0"/>
                </a:solidFill>
                <a:latin typeface="Arial" panose="020B0604020202020204"/>
              </a:endParaRPr>
            </a:p>
          </p:txBody>
        </p:sp>
        <p:sp>
          <p:nvSpPr>
            <p:cNvPr id="26" name="Text Box 30"/>
            <p:cNvSpPr/>
            <p:nvPr/>
          </p:nvSpPr>
          <p:spPr bwMode="auto">
            <a:xfrm>
              <a:off x="1744979" y="594994"/>
              <a:ext cx="233680" cy="306705"/>
            </a:xfrm>
            <a:prstGeom prst="rect">
              <a:avLst/>
            </a:prstGeom>
            <a:noFill/>
          </p:spPr>
          <p:txBody>
            <a:bodyPr wrap="square" rtlCol="0">
              <a:spAutoFit/>
            </a:bodyPr>
            <a:p>
              <a:pPr>
                <a:defRPr/>
              </a:pPr>
              <a:r>
                <a:rPr sz="1400" b="1">
                  <a:solidFill>
                    <a:srgbClr val="00B050"/>
                  </a:solidFill>
                  <a:latin typeface="Arial" panose="020B0604020202020204"/>
                </a:rPr>
                <a:t>v</a:t>
              </a:r>
              <a:endParaRPr sz="1400" b="1">
                <a:solidFill>
                  <a:srgbClr val="00B050"/>
                </a:solidFill>
                <a:latin typeface="Arial" panose="020B0604020202020204"/>
              </a:endParaRPr>
            </a:p>
          </p:txBody>
        </p:sp>
        <p:sp>
          <p:nvSpPr>
            <p:cNvPr id="27" name="Text Box 31"/>
            <p:cNvSpPr/>
            <p:nvPr/>
          </p:nvSpPr>
          <p:spPr bwMode="auto">
            <a:xfrm>
              <a:off x="2351404" y="503554"/>
              <a:ext cx="233680" cy="306705"/>
            </a:xfrm>
            <a:prstGeom prst="rect">
              <a:avLst/>
            </a:prstGeom>
            <a:noFill/>
          </p:spPr>
          <p:txBody>
            <a:bodyPr wrap="square" rtlCol="0">
              <a:spAutoFit/>
            </a:bodyPr>
            <a:p>
              <a:pPr>
                <a:defRPr/>
              </a:pPr>
              <a:r>
                <a:rPr sz="1400" b="1">
                  <a:solidFill>
                    <a:schemeClr val="accent1"/>
                  </a:solidFill>
                  <a:latin typeface="Arial" panose="020B0604020202020204"/>
                </a:rPr>
                <a:t>u</a:t>
              </a:r>
              <a:endParaRPr sz="1400" b="1">
                <a:solidFill>
                  <a:schemeClr val="accent1"/>
                </a:solidFill>
                <a:latin typeface="Arial" panose="020B0604020202020204"/>
              </a:endParaRPr>
            </a:p>
          </p:txBody>
        </p:sp>
        <p:sp>
          <p:nvSpPr>
            <p:cNvPr id="28" name="Text Box 32"/>
            <p:cNvSpPr/>
            <p:nvPr/>
          </p:nvSpPr>
          <p:spPr bwMode="auto">
            <a:xfrm>
              <a:off x="1640839" y="998854"/>
              <a:ext cx="233680" cy="306705"/>
            </a:xfrm>
            <a:prstGeom prst="rect">
              <a:avLst/>
            </a:prstGeom>
            <a:noFill/>
          </p:spPr>
          <p:txBody>
            <a:bodyPr wrap="square" rtlCol="0">
              <a:spAutoFit/>
            </a:bodyPr>
            <a:p>
              <a:pPr>
                <a:defRPr/>
              </a:pPr>
              <a:r>
                <a:rPr lang="en-US" sz="1400" b="1">
                  <a:solidFill>
                    <a:schemeClr val="tx1"/>
                  </a:solidFill>
                  <a:latin typeface="Arial" panose="020B0604020202020204"/>
                </a:rPr>
                <a:t>r</a:t>
              </a:r>
              <a:endParaRPr lang="en-US" sz="1400" b="1">
                <a:solidFill>
                  <a:schemeClr val="tx1"/>
                </a:solidFill>
                <a:latin typeface="Arial" panose="020B0604020202020204"/>
              </a:endParaRPr>
            </a:p>
          </p:txBody>
        </p:sp>
      </p:grpSp>
      <p:pic>
        <p:nvPicPr>
          <p:cNvPr id="29" name="Picture 1" descr="eom2d"/>
          <p:cNvPicPr>
            <a:picLocks noChangeAspect="1"/>
          </p:cNvPicPr>
          <p:nvPr/>
        </p:nvPicPr>
        <p:blipFill>
          <a:blip r:embed="rId1"/>
          <a:stretch>
            <a:fillRect/>
          </a:stretch>
        </p:blipFill>
        <p:spPr bwMode="auto">
          <a:xfrm>
            <a:off x="4274820" y="1710690"/>
            <a:ext cx="3643630" cy="4528820"/>
          </a:xfrm>
          <a:prstGeom prst="rect">
            <a:avLst/>
          </a:prstGeom>
        </p:spPr>
      </p:pic>
      <p:pic>
        <p:nvPicPr>
          <p:cNvPr id="30" name="Picture 2" descr="eom2d_legend"/>
          <p:cNvPicPr>
            <a:picLocks noChangeAspect="1"/>
          </p:cNvPicPr>
          <p:nvPr/>
        </p:nvPicPr>
        <p:blipFill>
          <a:blip r:embed="rId2"/>
          <a:stretch>
            <a:fillRect/>
          </a:stretch>
        </p:blipFill>
        <p:spPr bwMode="auto">
          <a:xfrm>
            <a:off x="8424545" y="2286000"/>
            <a:ext cx="3378200" cy="337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2D Ascent: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11</a:t>
            </a:r>
          </a:p>
        </p:txBody>
      </p:sp>
      <p:pic>
        <p:nvPicPr>
          <p:cNvPr id="7" name="Content Placeholder 2" descr="opt_pbm2d"/>
          <p:cNvPicPr>
            <a:picLocks noChangeAspect="1"/>
          </p:cNvPicPr>
          <p:nvPr>
            <p:ph idx="1"/>
          </p:nvPr>
        </p:nvPicPr>
        <p:blipFill>
          <a:blip r:embed="rId1"/>
          <a:stretch>
            <a:fillRect/>
          </a:stretch>
        </p:blipFill>
        <p:spPr bwMode="auto">
          <a:xfrm>
            <a:off x="354330" y="1394460"/>
            <a:ext cx="3833495" cy="3259455"/>
          </a:xfrm>
          <a:prstGeom prst="rect">
            <a:avLst/>
          </a:prstGeom>
        </p:spPr>
      </p:pic>
      <p:pic>
        <p:nvPicPr>
          <p:cNvPr id="8" name="Picture 4" descr="bcs2d"/>
          <p:cNvPicPr>
            <a:picLocks noChangeAspect="1"/>
          </p:cNvPicPr>
          <p:nvPr/>
        </p:nvPicPr>
        <p:blipFill>
          <a:blip r:embed="rId2"/>
          <a:srcRect b="37697"/>
          <a:stretch>
            <a:fillRect/>
          </a:stretch>
        </p:blipFill>
        <p:spPr bwMode="auto">
          <a:xfrm>
            <a:off x="6409690" y="1463675"/>
            <a:ext cx="5297805" cy="2429509"/>
          </a:xfrm>
          <a:prstGeom prst="rect">
            <a:avLst/>
          </a:prstGeom>
        </p:spPr>
      </p:pic>
      <p:pic>
        <p:nvPicPr>
          <p:cNvPr id="9" name="Picture 7" descr="bcs2d_legend"/>
          <p:cNvPicPr>
            <a:picLocks noChangeAspect="1"/>
          </p:cNvPicPr>
          <p:nvPr/>
        </p:nvPicPr>
        <p:blipFill>
          <a:blip r:embed="rId3"/>
          <a:srcRect r="19888"/>
          <a:stretch>
            <a:fillRect/>
          </a:stretch>
        </p:blipFill>
        <p:spPr bwMode="auto">
          <a:xfrm>
            <a:off x="354330" y="5113020"/>
            <a:ext cx="3166745" cy="1358900"/>
          </a:xfrm>
          <a:prstGeom prst="rect">
            <a:avLst/>
          </a:prstGeom>
        </p:spPr>
      </p:pic>
      <p:pic>
        <p:nvPicPr>
          <p:cNvPr id="10" name="Picture 8" descr="bcs2d"/>
          <p:cNvPicPr>
            <a:picLocks noChangeAspect="1"/>
          </p:cNvPicPr>
          <p:nvPr/>
        </p:nvPicPr>
        <p:blipFill>
          <a:blip r:embed="rId2"/>
          <a:srcRect l="29097" t="63510" r="29760"/>
          <a:stretch>
            <a:fillRect/>
          </a:stretch>
        </p:blipFill>
        <p:spPr bwMode="auto">
          <a:xfrm>
            <a:off x="6510655" y="4509135"/>
            <a:ext cx="2334260" cy="1524000"/>
          </a:xfrm>
          <a:prstGeom prst="rect">
            <a:avLst/>
          </a:prstGeom>
        </p:spPr>
      </p:pic>
      <p:cxnSp>
        <p:nvCxnSpPr>
          <p:cNvPr id="11" name="Straight Arrow Connector 9"/>
          <p:cNvCxnSpPr/>
          <p:nvPr/>
        </p:nvCxnSpPr>
        <p:spPr bwMode="auto">
          <a:xfrm flipV="1">
            <a:off x="4151630" y="1628775"/>
            <a:ext cx="2232025" cy="2376170"/>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0"/>
          <p:cNvCxnSpPr/>
          <p:nvPr/>
        </p:nvCxnSpPr>
        <p:spPr bwMode="auto">
          <a:xfrm>
            <a:off x="3935730" y="4509135"/>
            <a:ext cx="2592070" cy="144145"/>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Solutions</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12</a:t>
            </a:r>
          </a:p>
        </p:txBody>
      </p:sp>
      <p:graphicFrame>
        <p:nvGraphicFramePr>
          <p:cNvPr id="7" name="Table 13"/>
          <p:cNvGraphicFramePr/>
          <p:nvPr/>
        </p:nvGraphicFramePr>
        <p:xfrm>
          <a:off x="101918" y="4360545"/>
          <a:ext cx="11988165" cy="2103120"/>
        </p:xfrm>
        <a:graphic>
          <a:graphicData uri="http://schemas.openxmlformats.org/drawingml/2006/table">
            <a:tbl>
              <a:tblPr firstRow="1" bandRow="1">
                <a:tableStyleId>{8299BA1B-71B8-20C7-0560-4A228A52EC39}</a:tableStyleId>
              </a:tblPr>
              <a:tblGrid>
                <a:gridCol w="4495800"/>
                <a:gridCol w="3496310"/>
                <a:gridCol w="3996055"/>
              </a:tblGrid>
              <a:tr h="365760">
                <a:tc>
                  <a:txBody>
                    <a:bodyPr/>
                    <a:p>
                      <a:pPr algn="ctr">
                        <a:buNone/>
                        <a:defRPr/>
                      </a:pPr>
                      <a:r>
                        <a:rPr lang="en-US" b="1">
                          <a:solidFill>
                            <a:schemeClr val="accent4"/>
                          </a:solidFill>
                          <a:latin typeface="Arial" panose="020B0604020202020204"/>
                        </a:rPr>
                        <a:t>Ascent Trajectory</a:t>
                      </a:r>
                      <a:endParaRPr lang="en-US" b="1">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b="1">
                          <a:solidFill>
                            <a:schemeClr val="accent4"/>
                          </a:solidFill>
                          <a:latin typeface="Arial" panose="020B0604020202020204"/>
                        </a:rPr>
                        <a:t>Time of Flight</a:t>
                      </a:r>
                      <a:endParaRPr lang="en-US" b="1">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b="1">
                          <a:solidFill>
                            <a:schemeClr val="accent4"/>
                          </a:solidFill>
                          <a:latin typeface="Arial" panose="020B0604020202020204"/>
                        </a:rPr>
                        <a:t>Propellant consumption</a:t>
                      </a:r>
                      <a:endParaRPr lang="en-US" b="1">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Constant Thrust</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476.13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36.80%</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Variable Thrust</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3697.56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33.64%</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a:solidFill>
                            <a:schemeClr val="accent4"/>
                          </a:solidFill>
                          <a:latin typeface="Arial" panose="020B0604020202020204"/>
                        </a:rPr>
                        <a:t>Semianalytic i</a:t>
                      </a:r>
                      <a:r>
                        <a:rPr lang="en-US">
                          <a:solidFill>
                            <a:schemeClr val="accent4"/>
                          </a:solidFill>
                          <a:latin typeface="Arial" panose="020B0604020202020204"/>
                        </a:rPr>
                        <a:t>nitial guess</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3803.26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32.81%</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Variable Thrust</a:t>
                      </a:r>
                      <a:r>
                        <a:rPr>
                          <a:solidFill>
                            <a:schemeClr val="accent4"/>
                          </a:solidFill>
                          <a:latin typeface="Arial" panose="020B0604020202020204"/>
                        </a:rPr>
                        <a:t>, </a:t>
                      </a:r>
                      <a:r>
                        <a:rPr lang="en-US">
                          <a:solidFill>
                            <a:schemeClr val="accent4"/>
                          </a:solidFill>
                          <a:latin typeface="Arial" panose="020B0604020202020204"/>
                        </a:rPr>
                        <a:t>M</a:t>
                      </a:r>
                      <a:r>
                        <a:rPr>
                          <a:solidFill>
                            <a:schemeClr val="accent4"/>
                          </a:solidFill>
                          <a:latin typeface="Arial" panose="020B0604020202020204"/>
                        </a:rPr>
                        <a:t>inimum safe altitude</a:t>
                      </a:r>
                      <a:endParaRPr>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3367.77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35.50%</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graphicFrame>
        <p:nvGraphicFramePr>
          <p:cNvPr id="8" name="Table 2"/>
          <p:cNvGraphicFramePr/>
          <p:nvPr/>
        </p:nvGraphicFramePr>
        <p:xfrm>
          <a:off x="2846070" y="1922780"/>
          <a:ext cx="7407910" cy="1554480"/>
        </p:xfrm>
        <a:graphic>
          <a:graphicData uri="http://schemas.openxmlformats.org/drawingml/2006/table">
            <a:tbl>
              <a:tblPr firstRow="1" bandRow="1">
                <a:tableStyleId>{8299BA1B-71B8-20C7-0560-4A228A52EC39}</a:tableStyleId>
              </a:tblPr>
              <a:tblGrid>
                <a:gridCol w="3200400"/>
                <a:gridCol w="3200400"/>
              </a:tblGrid>
              <a:tr h="365760">
                <a:tc>
                  <a:txBody>
                    <a:bodyPr/>
                    <a:p>
                      <a:pPr algn="ctr">
                        <a:buNone/>
                        <a:defRPr/>
                      </a:pPr>
                      <a:r>
                        <a:rPr lang="en-US" sz="1800" b="0">
                          <a:solidFill>
                            <a:schemeClr val="accent4"/>
                          </a:solidFill>
                          <a:latin typeface="Arial" panose="020B0604020202020204"/>
                        </a:rPr>
                        <a:t>Target orbit altitude</a:t>
                      </a:r>
                      <a:endParaRPr lang="en-US" sz="1800" b="0">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sz="1800" b="0">
                          <a:solidFill>
                            <a:schemeClr val="accent4"/>
                          </a:solidFill>
                          <a:latin typeface="Arial" panose="020B0604020202020204"/>
                        </a:rPr>
                        <a:t>86.87 km</a:t>
                      </a:r>
                      <a:endParaRPr lang="en-US" sz="1800" b="0">
                        <a:solidFill>
                          <a:schemeClr val="accent4"/>
                        </a:solidFill>
                        <a:latin typeface="Arial" panose="020B0604020202020204"/>
                      </a:endParaRPr>
                    </a:p>
                  </a:txBody>
                  <a:tcPr anchor="ctr">
                    <a:lnL w="12700" algn="ctr">
                      <a:solidFill>
                        <a:schemeClr val="tx1"/>
                      </a:solidFill>
                    </a:lnL>
                    <a:lnR w="12700" algn="ctr">
                      <a:noFill/>
                      <a:round/>
                    </a:lnR>
                    <a:lnT w="12700" algn="ctr">
                      <a:noFill/>
                    </a:lnT>
                    <a:lnB w="12700" algn="ctr">
                      <a:solidFill>
                        <a:schemeClr val="tx1"/>
                      </a:solidFill>
                    </a:lnB>
                    <a:noFill/>
                  </a:tcPr>
                </a:tc>
              </a:tr>
              <a:tr h="365760">
                <a:tc>
                  <a:txBody>
                    <a:bodyPr/>
                    <a:p>
                      <a:pPr algn="ctr">
                        <a:buNone/>
                        <a:defRPr/>
                      </a:pPr>
                      <a:r>
                        <a:rPr lang="en-US" b="0">
                          <a:solidFill>
                            <a:schemeClr val="accent4"/>
                          </a:solidFill>
                          <a:latin typeface="Arial" panose="020B0604020202020204"/>
                        </a:rPr>
                        <a:t>Isp</a:t>
                      </a:r>
                      <a:endParaRPr lang="en-US" b="0">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b="0">
                          <a:solidFill>
                            <a:schemeClr val="accent4"/>
                          </a:solidFill>
                          <a:latin typeface="Arial" panose="020B0604020202020204"/>
                        </a:rPr>
                        <a:t>450 s</a:t>
                      </a:r>
                      <a:endParaRPr lang="en-US" b="0">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lang="en-US" b="0">
                          <a:solidFill>
                            <a:schemeClr val="accent4"/>
                          </a:solidFill>
                          <a:latin typeface="Arial" panose="020B0604020202020204"/>
                        </a:rPr>
                        <a:t>Initial thrust/weight ratio</a:t>
                      </a:r>
                      <a:endParaRPr lang="en-US" b="0">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b="0">
                          <a:solidFill>
                            <a:schemeClr val="accent4"/>
                          </a:solidFill>
                          <a:latin typeface="Arial" panose="020B0604020202020204"/>
                        </a:rPr>
                        <a:t>2.1</a:t>
                      </a:r>
                      <a:endParaRPr lang="en-US" b="0">
                        <a:solidFill>
                          <a:schemeClr val="accent4"/>
                        </a:solidFill>
                        <a:latin typeface="Arial" panose="020B0604020202020204"/>
                      </a:endParaRPr>
                    </a:p>
                  </a:txBody>
                  <a:tcPr anchor="ctr">
                    <a:lnL w="12700" algn="ctr">
                      <a:solidFill>
                        <a:schemeClr val="tx1"/>
                      </a:solidFill>
                    </a:lnL>
                    <a:lnR w="12700" algn="ctr">
                      <a:noFill/>
                      <a:round/>
                    </a:lnR>
                    <a:lnT w="12700" algn="ctr">
                      <a:solidFill>
                        <a:schemeClr val="tx1"/>
                      </a:solidFill>
                    </a:lnT>
                    <a:lnB w="12700" algn="ctr">
                      <a:noFill/>
                    </a:lnB>
                    <a:noFill/>
                  </a:tcPr>
                </a:tc>
              </a:tr>
            </a:tbl>
          </a:graphicData>
        </a:graphic>
      </p:graphicFrame>
      <p:sp>
        <p:nvSpPr>
          <p:cNvPr id="9" name="Text Box 6"/>
          <p:cNvSpPr/>
          <p:nvPr/>
        </p:nvSpPr>
        <p:spPr bwMode="auto">
          <a:xfrm>
            <a:off x="4429125" y="1242060"/>
            <a:ext cx="3333750" cy="460375"/>
          </a:xfrm>
          <a:prstGeom prst="rect">
            <a:avLst/>
          </a:prstGeom>
          <a:noFill/>
        </p:spPr>
        <p:txBody>
          <a:bodyPr wrap="none" rtlCol="0">
            <a:spAutoFit/>
          </a:bodyPr>
          <a:p>
            <a:pPr>
              <a:defRPr/>
            </a:pPr>
            <a:r>
              <a:rPr lang="en-US" sz="2400" b="1">
                <a:solidFill>
                  <a:schemeClr val="tx1"/>
                </a:solidFill>
                <a:latin typeface="Arial" panose="020B0604020202020204"/>
              </a:rPr>
              <a:t>Common parameters:</a:t>
            </a:r>
            <a:endParaRPr lang="en-US" sz="2400" b="1">
              <a:solidFill>
                <a:schemeClr val="tx1"/>
              </a:solidFill>
              <a:latin typeface="Arial" panose="020B0604020202020204"/>
            </a:endParaRPr>
          </a:p>
        </p:txBody>
      </p:sp>
      <p:sp>
        <p:nvSpPr>
          <p:cNvPr id="10" name="Text Box 7"/>
          <p:cNvSpPr/>
          <p:nvPr/>
        </p:nvSpPr>
        <p:spPr bwMode="auto">
          <a:xfrm>
            <a:off x="4531995" y="3460115"/>
            <a:ext cx="3128010" cy="460375"/>
          </a:xfrm>
          <a:prstGeom prst="rect">
            <a:avLst/>
          </a:prstGeom>
          <a:noFill/>
        </p:spPr>
        <p:txBody>
          <a:bodyPr wrap="none" rtlCol="0">
            <a:spAutoFit/>
          </a:bodyPr>
          <a:p>
            <a:pPr>
              <a:defRPr/>
            </a:pPr>
            <a:r>
              <a:rPr lang="en-US" sz="2400" b="1">
                <a:solidFill>
                  <a:schemeClr val="tx1"/>
                </a:solidFill>
                <a:latin typeface="Arial" panose="020B0604020202020204"/>
              </a:rPr>
              <a:t>Proposed solutions:</a:t>
            </a:r>
            <a:endParaRPr lang="en-US" sz="2400" b="1">
              <a:solidFill>
                <a:schemeClr val="tx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Constant thrust</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rPr lang="fr-FR"/>
              <a:t>1</a:t>
            </a:r>
            <a:r>
              <a:t>3</a:t>
            </a:r>
          </a:p>
        </p:txBody>
      </p:sp>
      <p:pic>
        <p:nvPicPr>
          <p:cNvPr id="7" name="Picture 11" descr="thrust_2d_const"/>
          <p:cNvPicPr>
            <a:picLocks noChangeAspect="1"/>
          </p:cNvPicPr>
          <p:nvPr/>
        </p:nvPicPr>
        <p:blipFill>
          <a:blip r:embed="rId1"/>
          <a:stretch>
            <a:fillRect/>
          </a:stretch>
        </p:blipFill>
        <p:spPr bwMode="auto">
          <a:xfrm>
            <a:off x="369570" y="1168400"/>
            <a:ext cx="5364695" cy="4023360"/>
          </a:xfrm>
          <a:prstGeom prst="rect">
            <a:avLst/>
          </a:prstGeom>
        </p:spPr>
      </p:pic>
      <p:graphicFrame>
        <p:nvGraphicFramePr>
          <p:cNvPr id="8" name="Table 13"/>
          <p:cNvGraphicFramePr/>
          <p:nvPr/>
        </p:nvGraphicFramePr>
        <p:xfrm>
          <a:off x="2804160" y="5466080"/>
          <a:ext cx="6583680" cy="875030"/>
        </p:xfrm>
        <a:graphic>
          <a:graphicData uri="http://schemas.openxmlformats.org/drawingml/2006/table">
            <a:tbl>
              <a:tblPr firstRow="1" bandRow="1">
                <a:tableStyleId>{8299BA1B-71B8-20C7-0560-4A228A52EC39}</a:tableStyleId>
              </a:tblPr>
              <a:tblGrid>
                <a:gridCol w="3291840"/>
                <a:gridCol w="3291840"/>
              </a:tblGrid>
              <a:tr h="365760">
                <a:tc>
                  <a:txBody>
                    <a:bodyPr/>
                    <a:p>
                      <a:pPr algn="ctr">
                        <a:buNone/>
                        <a:defRPr/>
                      </a:pPr>
                      <a:r>
                        <a:rPr lang="en-US">
                          <a:solidFill>
                            <a:schemeClr val="accent4"/>
                          </a:solidFill>
                          <a:latin typeface="Arial" panose="020B0604020202020204"/>
                        </a:rPr>
                        <a:t>Time of Flight</a:t>
                      </a:r>
                      <a:endParaRPr lang="en-US">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a:solidFill>
                            <a:schemeClr val="accent4"/>
                          </a:solidFill>
                          <a:latin typeface="Arial" panose="020B0604020202020204"/>
                        </a:rPr>
                        <a:t>Propellant consumption</a:t>
                      </a:r>
                      <a:endParaRPr lang="en-US">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476.13 s</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36.80%</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pic>
        <p:nvPicPr>
          <p:cNvPr id="9" name="Picture 14" descr="states_2d_const"/>
          <p:cNvPicPr>
            <a:picLocks noChangeAspect="1"/>
          </p:cNvPicPr>
          <p:nvPr/>
        </p:nvPicPr>
        <p:blipFill>
          <a:blip r:embed="rId2"/>
          <a:stretch>
            <a:fillRect/>
          </a:stretch>
        </p:blipFill>
        <p:spPr bwMode="auto">
          <a:xfrm>
            <a:off x="6358890" y="1168400"/>
            <a:ext cx="5363843" cy="402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Variable thrust</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rPr lang="fr-FR"/>
              <a:t>1</a:t>
            </a:r>
            <a:r>
              <a:t>4</a:t>
            </a:r>
          </a:p>
        </p:txBody>
      </p:sp>
      <p:graphicFrame>
        <p:nvGraphicFramePr>
          <p:cNvPr id="7" name="Table 13"/>
          <p:cNvGraphicFramePr/>
          <p:nvPr/>
        </p:nvGraphicFramePr>
        <p:xfrm>
          <a:off x="2804160" y="5454015"/>
          <a:ext cx="11111865" cy="1156970"/>
        </p:xfrm>
        <a:graphic>
          <a:graphicData uri="http://schemas.openxmlformats.org/drawingml/2006/table">
            <a:tbl>
              <a:tblPr firstRow="1" bandRow="1">
                <a:tableStyleId>{8299BA1B-71B8-20C7-0560-4A228A52EC39}</a:tableStyleId>
              </a:tblPr>
              <a:tblGrid>
                <a:gridCol w="3291840"/>
                <a:gridCol w="3291840"/>
              </a:tblGrid>
              <a:tr h="365760">
                <a:tc>
                  <a:txBody>
                    <a:bodyPr/>
                    <a:p>
                      <a:pPr algn="ctr">
                        <a:buNone/>
                        <a:defRPr/>
                      </a:pPr>
                      <a:r>
                        <a:rPr lang="en-US">
                          <a:solidFill>
                            <a:schemeClr val="accent4"/>
                          </a:solidFill>
                          <a:latin typeface="Arial" panose="020B0604020202020204"/>
                        </a:rPr>
                        <a:t>Time of Flight</a:t>
                      </a:r>
                      <a:endParaRPr lang="en-US">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a:solidFill>
                            <a:schemeClr val="accent4"/>
                          </a:solidFill>
                          <a:latin typeface="Arial" panose="020B0604020202020204"/>
                        </a:rPr>
                        <a:t>Propellant consumption</a:t>
                      </a:r>
                      <a:endParaRPr lang="en-US">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3697.56 s</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33.64%</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pic>
        <p:nvPicPr>
          <p:cNvPr id="8" name="Picture 16" descr="thrust_2d_throttle"/>
          <p:cNvPicPr>
            <a:picLocks noChangeAspect="1"/>
          </p:cNvPicPr>
          <p:nvPr/>
        </p:nvPicPr>
        <p:blipFill>
          <a:blip r:embed="rId1"/>
          <a:stretch>
            <a:fillRect/>
          </a:stretch>
        </p:blipFill>
        <p:spPr bwMode="auto">
          <a:xfrm>
            <a:off x="369570" y="1144905"/>
            <a:ext cx="5362532" cy="4023360"/>
          </a:xfrm>
          <a:prstGeom prst="rect">
            <a:avLst/>
          </a:prstGeom>
        </p:spPr>
      </p:pic>
      <p:pic>
        <p:nvPicPr>
          <p:cNvPr id="9" name="Picture 17" descr="states_2d_throttle"/>
          <p:cNvPicPr>
            <a:picLocks noChangeAspect="1"/>
          </p:cNvPicPr>
          <p:nvPr/>
        </p:nvPicPr>
        <p:blipFill>
          <a:blip r:embed="rId2"/>
          <a:stretch>
            <a:fillRect/>
          </a:stretch>
        </p:blipFill>
        <p:spPr bwMode="auto">
          <a:xfrm>
            <a:off x="6359525" y="1144905"/>
            <a:ext cx="5363182" cy="4023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Minim</a:t>
            </a:r>
            <a:r>
              <a:rPr lang="en-US" altLang="en-US" i="1">
                <a:latin typeface="Arial" panose="020B0604020202020204"/>
                <a:cs typeface="Arial" panose="020B0604020202020204"/>
              </a:rPr>
              <a:t>u</a:t>
            </a:r>
            <a:r>
              <a:rPr lang="en-US" i="1">
                <a:latin typeface="Arial" panose="020B0604020202020204"/>
                <a:cs typeface="Arial" panose="020B0604020202020204"/>
              </a:rPr>
              <a:t>m safe altitude</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rPr lang="fr-FR"/>
              <a:t>1</a:t>
            </a:r>
            <a:r>
              <a:t>5</a:t>
            </a:r>
          </a:p>
        </p:txBody>
      </p:sp>
      <p:pic>
        <p:nvPicPr>
          <p:cNvPr id="7" name="Picture 1" descr="safeh"/>
          <p:cNvPicPr>
            <a:picLocks noChangeAspect="1"/>
          </p:cNvPicPr>
          <p:nvPr/>
        </p:nvPicPr>
        <p:blipFill>
          <a:blip r:embed="rId1"/>
          <a:stretch>
            <a:fillRect/>
          </a:stretch>
        </p:blipFill>
        <p:spPr bwMode="auto">
          <a:xfrm>
            <a:off x="347980" y="4964430"/>
            <a:ext cx="3048000" cy="916305"/>
          </a:xfrm>
          <a:prstGeom prst="rect">
            <a:avLst/>
          </a:prstGeom>
        </p:spPr>
      </p:pic>
      <p:sp>
        <p:nvSpPr>
          <p:cNvPr id="8" name="Text Box 2"/>
          <p:cNvSpPr/>
          <p:nvPr/>
        </p:nvSpPr>
        <p:spPr bwMode="auto">
          <a:xfrm>
            <a:off x="847725" y="1038860"/>
            <a:ext cx="4695190" cy="398780"/>
          </a:xfrm>
          <a:prstGeom prst="rect">
            <a:avLst/>
          </a:prstGeom>
          <a:noFill/>
        </p:spPr>
        <p:txBody>
          <a:bodyPr wrap="none" rtlCol="0">
            <a:spAutoFit/>
          </a:bodyPr>
          <a:p>
            <a:pPr>
              <a:defRPr/>
            </a:pPr>
            <a:r>
              <a:rPr lang="en-US" sz="2000">
                <a:latin typeface="Arial" panose="020B0604020202020204" pitchFamily="34" charset="0"/>
              </a:rPr>
              <a:t>Path constraint to avoid lunar highlands:</a:t>
            </a:r>
            <a:endParaRPr lang="en-US" sz="2000">
              <a:latin typeface="Arial" panose="020B0604020202020204" pitchFamily="34" charset="0"/>
            </a:endParaRPr>
          </a:p>
        </p:txBody>
      </p:sp>
      <p:pic>
        <p:nvPicPr>
          <p:cNvPr id="9" name="Picture 6" descr="safeh_legend"/>
          <p:cNvPicPr>
            <a:picLocks noChangeAspect="1"/>
          </p:cNvPicPr>
          <p:nvPr/>
        </p:nvPicPr>
        <p:blipFill>
          <a:blip r:embed="rId2"/>
          <a:stretch>
            <a:fillRect/>
          </a:stretch>
        </p:blipFill>
        <p:spPr bwMode="auto">
          <a:xfrm>
            <a:off x="3856990" y="4578985"/>
            <a:ext cx="2185035" cy="1687195"/>
          </a:xfrm>
          <a:prstGeom prst="rect">
            <a:avLst/>
          </a:prstGeom>
        </p:spPr>
      </p:pic>
      <p:pic>
        <p:nvPicPr>
          <p:cNvPr id="10" name="Picture 16" descr="safe_alt"/>
          <p:cNvPicPr>
            <a:picLocks noChangeAspect="1"/>
          </p:cNvPicPr>
          <p:nvPr/>
        </p:nvPicPr>
        <p:blipFill>
          <a:blip r:embed="rId3"/>
          <a:srcRect l="20423" t="22782" r="20283" b="19670"/>
          <a:stretch>
            <a:fillRect/>
          </a:stretch>
        </p:blipFill>
        <p:spPr bwMode="auto">
          <a:xfrm>
            <a:off x="347980" y="1581150"/>
            <a:ext cx="5694045" cy="2792095"/>
          </a:xfrm>
          <a:prstGeom prst="rect">
            <a:avLst/>
          </a:prstGeom>
        </p:spPr>
      </p:pic>
      <p:pic>
        <p:nvPicPr>
          <p:cNvPr id="11" name="Picture 7" descr="states_2d_guess"/>
          <p:cNvPicPr>
            <a:picLocks noChangeAspect="1"/>
          </p:cNvPicPr>
          <p:nvPr/>
        </p:nvPicPr>
        <p:blipFill>
          <a:blip r:embed="rId4"/>
          <a:stretch>
            <a:fillRect/>
          </a:stretch>
        </p:blipFill>
        <p:spPr bwMode="auto">
          <a:xfrm>
            <a:off x="7118350" y="1581150"/>
            <a:ext cx="4632547" cy="3474720"/>
          </a:xfrm>
          <a:prstGeom prst="rect">
            <a:avLst/>
          </a:prstGeom>
        </p:spPr>
      </p:pic>
      <p:sp>
        <p:nvSpPr>
          <p:cNvPr id="12" name="Text Box 8"/>
          <p:cNvSpPr/>
          <p:nvPr/>
        </p:nvSpPr>
        <p:spPr bwMode="auto">
          <a:xfrm>
            <a:off x="7819390" y="1038860"/>
            <a:ext cx="3229610" cy="398780"/>
          </a:xfrm>
          <a:prstGeom prst="rect">
            <a:avLst/>
          </a:prstGeom>
          <a:noFill/>
        </p:spPr>
        <p:txBody>
          <a:bodyPr wrap="none" rtlCol="0">
            <a:spAutoFit/>
          </a:bodyPr>
          <a:p>
            <a:pPr>
              <a:defRPr/>
            </a:pPr>
            <a:r>
              <a:rPr sz="2000">
                <a:latin typeface="Arial" panose="020B0604020202020204" pitchFamily="34" charset="0"/>
              </a:rPr>
              <a:t>Seminanalytic initial guess</a:t>
            </a:r>
            <a:r>
              <a:rPr lang="en-US" sz="2000">
                <a:latin typeface="Arial" panose="020B0604020202020204" pitchFamily="34" charset="0"/>
              </a:rPr>
              <a:t>:</a:t>
            </a:r>
            <a:endParaRPr lang="en-US" sz="2000">
              <a:latin typeface="Arial" panose="020B0604020202020204" pitchFamily="34" charset="0"/>
            </a:endParaRPr>
          </a:p>
        </p:txBody>
      </p:sp>
      <p:sp>
        <p:nvSpPr>
          <p:cNvPr id="13" name="Text Box 9"/>
          <p:cNvSpPr/>
          <p:nvPr/>
        </p:nvSpPr>
        <p:spPr bwMode="auto">
          <a:xfrm>
            <a:off x="7238365" y="5273040"/>
            <a:ext cx="4392930" cy="1198880"/>
          </a:xfrm>
          <a:prstGeom prst="rect">
            <a:avLst/>
          </a:prstGeom>
          <a:noFill/>
        </p:spPr>
        <p:txBody>
          <a:bodyPr wrap="none" rtlCol="0">
            <a:spAutoFit/>
          </a:bodyPr>
          <a:p>
            <a:pPr>
              <a:defRPr/>
            </a:pPr>
            <a:r>
              <a:rPr>
                <a:latin typeface="Arial" panose="020B0604020202020204" pitchFamily="34" charset="0"/>
              </a:rPr>
              <a:t>Three-phases trajectory:</a:t>
            </a:r>
            <a:endParaRPr>
              <a:latin typeface="Arial" panose="020B0604020202020204" pitchFamily="34" charset="0"/>
            </a:endParaRPr>
          </a:p>
          <a:p>
            <a:pPr marL="342900" indent="-342900">
              <a:buAutoNum type="arabicPeriod"/>
              <a:defRPr/>
            </a:pPr>
            <a:r>
              <a:rPr>
                <a:latin typeface="Arial" panose="020B0604020202020204" pitchFamily="34" charset="0"/>
              </a:rPr>
              <a:t>powered phase at constant radius </a:t>
            </a:r>
            <a:r>
              <a:rPr i="1">
                <a:latin typeface="Arial" panose="020B0604020202020204" pitchFamily="34" charset="0"/>
              </a:rPr>
              <a:t>r=R</a:t>
            </a:r>
            <a:endParaRPr i="1">
              <a:latin typeface="Arial" panose="020B0604020202020204" pitchFamily="34" charset="0"/>
            </a:endParaRPr>
          </a:p>
          <a:p>
            <a:pPr marL="342900" indent="-342900">
              <a:buAutoNum type="arabicPeriod"/>
              <a:defRPr/>
            </a:pPr>
            <a:r>
              <a:rPr>
                <a:latin typeface="Arial" panose="020B0604020202020204" pitchFamily="34" charset="0"/>
              </a:rPr>
              <a:t>Hohmann transfer</a:t>
            </a:r>
            <a:endParaRPr>
              <a:latin typeface="Arial" panose="020B0604020202020204" pitchFamily="34" charset="0"/>
            </a:endParaRPr>
          </a:p>
          <a:p>
            <a:pPr marL="342900" indent="-342900">
              <a:buAutoNum type="arabicPeriod"/>
              <a:defRPr/>
            </a:pPr>
            <a:r>
              <a:rPr>
                <a:latin typeface="Arial" panose="020B0604020202020204" pitchFamily="34" charset="0"/>
              </a:rPr>
              <a:t>impulsive injection burn</a:t>
            </a:r>
            <a:endParaRPr>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Minim</a:t>
            </a:r>
            <a:r>
              <a:rPr lang="en-US" altLang="en-US" i="1">
                <a:latin typeface="Arial" panose="020B0604020202020204"/>
                <a:cs typeface="Arial" panose="020B0604020202020204"/>
              </a:rPr>
              <a:t>u</a:t>
            </a:r>
            <a:r>
              <a:rPr lang="en-US" i="1">
                <a:latin typeface="Arial" panose="020B0604020202020204"/>
                <a:cs typeface="Arial" panose="020B0604020202020204"/>
              </a:rPr>
              <a:t>m safe altitude</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rPr lang="fr-FR"/>
              <a:t>1</a:t>
            </a:r>
            <a:r>
              <a:t>6</a:t>
            </a:r>
          </a:p>
        </p:txBody>
      </p:sp>
      <p:pic>
        <p:nvPicPr>
          <p:cNvPr id="7" name="Picture 14" descr="thrust_2d_constrained"/>
          <p:cNvPicPr>
            <a:picLocks noChangeAspect="1"/>
          </p:cNvPicPr>
          <p:nvPr/>
        </p:nvPicPr>
        <p:blipFill>
          <a:blip r:embed="rId1"/>
          <a:stretch>
            <a:fillRect/>
          </a:stretch>
        </p:blipFill>
        <p:spPr bwMode="auto">
          <a:xfrm>
            <a:off x="297815" y="1143635"/>
            <a:ext cx="5362316" cy="4023360"/>
          </a:xfrm>
          <a:prstGeom prst="rect">
            <a:avLst/>
          </a:prstGeom>
        </p:spPr>
      </p:pic>
      <p:pic>
        <p:nvPicPr>
          <p:cNvPr id="8" name="Picture 12" descr="states_2d_constrained"/>
          <p:cNvPicPr>
            <a:picLocks noChangeAspect="1"/>
          </p:cNvPicPr>
          <p:nvPr/>
        </p:nvPicPr>
        <p:blipFill>
          <a:blip r:embed="rId2"/>
          <a:stretch>
            <a:fillRect/>
          </a:stretch>
        </p:blipFill>
        <p:spPr bwMode="auto">
          <a:xfrm>
            <a:off x="6433820" y="1143635"/>
            <a:ext cx="5363939" cy="4023360"/>
          </a:xfrm>
          <a:prstGeom prst="rect">
            <a:avLst/>
          </a:prstGeom>
        </p:spPr>
      </p:pic>
      <p:graphicFrame>
        <p:nvGraphicFramePr>
          <p:cNvPr id="9" name="Table 5"/>
          <p:cNvGraphicFramePr/>
          <p:nvPr/>
        </p:nvGraphicFramePr>
        <p:xfrm>
          <a:off x="609600" y="5374640"/>
          <a:ext cx="10972800" cy="1097280"/>
        </p:xfrm>
        <a:graphic>
          <a:graphicData uri="http://schemas.openxmlformats.org/drawingml/2006/table">
            <a:tbl>
              <a:tblPr firstRow="1" bandRow="1">
                <a:tableStyleId>{8299BA1B-71B8-20C7-0560-4A228A52EC39}</a:tableStyleId>
              </a:tblPr>
              <a:tblGrid>
                <a:gridCol w="4208145"/>
                <a:gridCol w="3107055"/>
                <a:gridCol w="3657600"/>
              </a:tblGrid>
              <a:tr h="365760">
                <a:tc>
                  <a:txBody>
                    <a:bodyPr/>
                    <a:p>
                      <a:pPr algn="ctr">
                        <a:buNone/>
                        <a:defRPr/>
                      </a:pPr>
                      <a:r>
                        <a:rPr lang="en-US">
                          <a:solidFill>
                            <a:schemeClr val="accent4"/>
                          </a:solidFill>
                          <a:latin typeface="Arial" panose="020B0604020202020204"/>
                        </a:rPr>
                        <a:t>Ascent Trajectory</a:t>
                      </a:r>
                      <a:endParaRPr lang="en-US">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a:solidFill>
                            <a:schemeClr val="accent4"/>
                          </a:solidFill>
                          <a:latin typeface="Arial" panose="020B0604020202020204"/>
                        </a:rPr>
                        <a:t>Time of Flight</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a:solidFill>
                            <a:schemeClr val="accent4"/>
                          </a:solidFill>
                          <a:latin typeface="Arial" panose="020B0604020202020204"/>
                        </a:rPr>
                        <a:t>Propellant consumption</a:t>
                      </a:r>
                      <a:endParaRPr lang="en-US">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Initial guess</a:t>
                      </a:r>
                      <a:endParaRPr lang="en-US">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3803.26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32.81%</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lang="en-US">
                          <a:solidFill>
                            <a:schemeClr val="accent4"/>
                          </a:solidFill>
                          <a:latin typeface="Arial" panose="020B0604020202020204"/>
                        </a:rPr>
                        <a:t>Variable Thrust</a:t>
                      </a:r>
                      <a:r>
                        <a:rPr>
                          <a:solidFill>
                            <a:schemeClr val="accent4"/>
                          </a:solidFill>
                          <a:latin typeface="Arial" panose="020B0604020202020204"/>
                        </a:rPr>
                        <a:t>, Minimum safe altitude</a:t>
                      </a:r>
                      <a:endParaRPr>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3367.77 s</a:t>
                      </a:r>
                      <a:endParaRPr lang="en-US">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35.50%</a:t>
                      </a:r>
                      <a:endParaRPr lang="en-US">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Ascent: Minimum safe altitude</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rPr lang="fr-FR"/>
              <a:t>1</a:t>
            </a:r>
            <a:r>
              <a:t>7</a:t>
            </a:r>
          </a:p>
        </p:txBody>
      </p:sp>
      <p:sp>
        <p:nvSpPr>
          <p:cNvPr id="7" name="Rectangle 7"/>
          <p:cNvSpPr/>
          <p:nvPr/>
        </p:nvSpPr>
        <p:spPr bwMode="auto">
          <a:xfrm>
            <a:off x="11044555" y="3107055"/>
            <a:ext cx="1075690" cy="895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latin typeface="Arial" panose="020B0604020202020204"/>
            </a:endParaRPr>
          </a:p>
        </p:txBody>
      </p:sp>
      <p:graphicFrame>
        <p:nvGraphicFramePr>
          <p:cNvPr id="8" name="Table 2"/>
          <p:cNvGraphicFramePr/>
          <p:nvPr/>
        </p:nvGraphicFramePr>
        <p:xfrm>
          <a:off x="8542655" y="1430020"/>
          <a:ext cx="7407910" cy="1554480"/>
        </p:xfrm>
        <a:graphic>
          <a:graphicData uri="http://schemas.openxmlformats.org/drawingml/2006/table">
            <a:tbl>
              <a:tblPr firstRow="1" bandRow="1">
                <a:tableStyleId>{8299BA1B-71B8-20C7-0560-4A228A52EC39}</a:tableStyleId>
              </a:tblPr>
              <a:tblGrid>
                <a:gridCol w="1371600"/>
                <a:gridCol w="1371600"/>
              </a:tblGrid>
              <a:tr h="365760">
                <a:tc>
                  <a:txBody>
                    <a:bodyPr/>
                    <a:p>
                      <a:pPr algn="ctr">
                        <a:buNone/>
                        <a:defRPr/>
                      </a:pPr>
                      <a:r>
                        <a:rPr lang="en-US" sz="1800" b="0">
                          <a:solidFill>
                            <a:schemeClr val="accent4"/>
                          </a:solidFill>
                          <a:latin typeface="Arial" panose="020B0604020202020204"/>
                        </a:rPr>
                        <a:t>h</a:t>
                      </a:r>
                      <a:endParaRPr lang="en-US" sz="1800" b="0">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sz="1800" b="0">
                          <a:solidFill>
                            <a:schemeClr val="accent4"/>
                          </a:solidFill>
                          <a:latin typeface="Arial" panose="020B0604020202020204"/>
                        </a:rPr>
                        <a:t>5.0 km</a:t>
                      </a:r>
                      <a:endParaRPr lang="en-US" sz="1800" b="0">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b="0">
                          <a:solidFill>
                            <a:schemeClr val="accent4"/>
                          </a:solidFill>
                          <a:latin typeface="Arial" panose="020B0604020202020204"/>
                        </a:rPr>
                        <a:t>s</a:t>
                      </a:r>
                      <a:endParaRPr lang="en-US" b="0">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b="0">
                          <a:solidFill>
                            <a:schemeClr val="accent4"/>
                          </a:solidFill>
                          <a:latin typeface="Arial" panose="020B0604020202020204"/>
                        </a:rPr>
                        <a:t>100</a:t>
                      </a:r>
                      <a:endParaRPr lang="en-US" b="0">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pic>
        <p:nvPicPr>
          <p:cNvPr id="9" name="Picture 2" descr="traj_2d_complete"/>
          <p:cNvPicPr>
            <a:picLocks noChangeAspect="1"/>
          </p:cNvPicPr>
          <p:nvPr/>
        </p:nvPicPr>
        <p:blipFill>
          <a:blip r:embed="rId1"/>
          <a:stretch>
            <a:fillRect/>
          </a:stretch>
        </p:blipFill>
        <p:spPr bwMode="auto">
          <a:xfrm>
            <a:off x="0" y="1102995"/>
            <a:ext cx="7671435" cy="3814445"/>
          </a:xfrm>
          <a:prstGeom prst="rect">
            <a:avLst/>
          </a:prstGeom>
        </p:spPr>
      </p:pic>
      <p:pic>
        <p:nvPicPr>
          <p:cNvPr id="10" name="Picture 14" descr="trj3d_legend"/>
          <p:cNvPicPr>
            <a:picLocks noChangeAspect="1"/>
          </p:cNvPicPr>
          <p:nvPr/>
        </p:nvPicPr>
        <p:blipFill>
          <a:blip r:embed="rId2"/>
          <a:stretch>
            <a:fillRect/>
          </a:stretch>
        </p:blipFill>
        <p:spPr bwMode="auto">
          <a:xfrm>
            <a:off x="2468245" y="4917440"/>
            <a:ext cx="2734310" cy="1412875"/>
          </a:xfrm>
          <a:prstGeom prst="rect">
            <a:avLst/>
          </a:prstGeom>
        </p:spPr>
      </p:pic>
      <p:pic>
        <p:nvPicPr>
          <p:cNvPr id="11" name="Picture 15" descr="traj_2d_zoom"/>
          <p:cNvPicPr>
            <a:picLocks noChangeAspect="1"/>
          </p:cNvPicPr>
          <p:nvPr/>
        </p:nvPicPr>
        <p:blipFill>
          <a:blip r:embed="rId3"/>
          <a:stretch>
            <a:fillRect/>
          </a:stretch>
        </p:blipFill>
        <p:spPr bwMode="auto">
          <a:xfrm>
            <a:off x="7671435" y="2889250"/>
            <a:ext cx="4521200" cy="3390900"/>
          </a:xfrm>
          <a:prstGeom prst="rect">
            <a:avLst/>
          </a:prstGeom>
        </p:spPr>
      </p:pic>
      <p:sp>
        <p:nvSpPr>
          <p:cNvPr id="12" name="Rounded Rectangle 16"/>
          <p:cNvSpPr/>
          <p:nvPr/>
        </p:nvSpPr>
        <p:spPr bwMode="auto">
          <a:xfrm>
            <a:off x="7823200" y="2656840"/>
            <a:ext cx="4182110" cy="3817620"/>
          </a:xfrm>
          <a:prstGeom prst="roundRect">
            <a:avLst>
              <a:gd name="adj" fmla="val 16667"/>
            </a:avLst>
          </a:prstGeom>
          <a:no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defRPr/>
            </a:pPr>
            <a:endParaRPr lang="en-US">
              <a:latin typeface="Arial" panose="020B0604020202020204"/>
            </a:endParaRPr>
          </a:p>
        </p:txBody>
      </p:sp>
      <p:sp>
        <p:nvSpPr>
          <p:cNvPr id="13" name="Rounded Rectangle 5"/>
          <p:cNvSpPr/>
          <p:nvPr/>
        </p:nvSpPr>
        <p:spPr bwMode="auto">
          <a:xfrm>
            <a:off x="6774179" y="4199255"/>
            <a:ext cx="401320" cy="461010"/>
          </a:xfrm>
          <a:prstGeom prst="roundRect">
            <a:avLst>
              <a:gd name="adj" fmla="val 16667"/>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latin typeface="Arial" panose="020B0604020202020204"/>
            </a:endParaRPr>
          </a:p>
        </p:txBody>
      </p:sp>
      <p:cxnSp>
        <p:nvCxnSpPr>
          <p:cNvPr id="14" name="Straight Connector 10"/>
          <p:cNvCxnSpPr/>
          <p:nvPr/>
        </p:nvCxnSpPr>
        <p:spPr bwMode="auto">
          <a:xfrm flipV="1">
            <a:off x="7104380" y="2996565"/>
            <a:ext cx="791845" cy="12026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1"/>
          <p:cNvCxnSpPr/>
          <p:nvPr/>
        </p:nvCxnSpPr>
        <p:spPr bwMode="auto">
          <a:xfrm>
            <a:off x="7139940" y="4660265"/>
            <a:ext cx="720090" cy="136779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2D Descent: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18</a:t>
            </a:r>
          </a:p>
        </p:txBody>
      </p:sp>
      <p:pic>
        <p:nvPicPr>
          <p:cNvPr id="7" name="Picture 2" descr="bcs_descent"/>
          <p:cNvPicPr>
            <a:picLocks noChangeAspect="1"/>
          </p:cNvPicPr>
          <p:nvPr/>
        </p:nvPicPr>
        <p:blipFill>
          <a:blip r:embed="rId1"/>
          <a:srcRect b="32827"/>
          <a:stretch>
            <a:fillRect/>
          </a:stretch>
        </p:blipFill>
        <p:spPr bwMode="auto">
          <a:xfrm>
            <a:off x="6203315" y="1153795"/>
            <a:ext cx="5232400" cy="2282190"/>
          </a:xfrm>
          <a:prstGeom prst="rect">
            <a:avLst/>
          </a:prstGeom>
        </p:spPr>
      </p:pic>
      <p:pic>
        <p:nvPicPr>
          <p:cNvPr id="8" name="Picture 4" descr="bcs_descent_legend"/>
          <p:cNvPicPr>
            <a:picLocks noChangeAspect="1"/>
          </p:cNvPicPr>
          <p:nvPr/>
        </p:nvPicPr>
        <p:blipFill>
          <a:blip r:embed="rId2"/>
          <a:stretch>
            <a:fillRect/>
          </a:stretch>
        </p:blipFill>
        <p:spPr bwMode="auto">
          <a:xfrm>
            <a:off x="563245" y="4720590"/>
            <a:ext cx="2908300" cy="1922780"/>
          </a:xfrm>
          <a:prstGeom prst="rect">
            <a:avLst/>
          </a:prstGeom>
        </p:spPr>
      </p:pic>
      <p:pic>
        <p:nvPicPr>
          <p:cNvPr id="9" name="Picture 1" descr="bcs_descent"/>
          <p:cNvPicPr>
            <a:picLocks noChangeAspect="1"/>
          </p:cNvPicPr>
          <p:nvPr/>
        </p:nvPicPr>
        <p:blipFill>
          <a:blip r:embed="rId1"/>
          <a:srcRect l="9956" t="67338" r="10360"/>
          <a:stretch>
            <a:fillRect/>
          </a:stretch>
        </p:blipFill>
        <p:spPr bwMode="auto">
          <a:xfrm>
            <a:off x="6203315" y="4356100"/>
            <a:ext cx="4493895" cy="1195705"/>
          </a:xfrm>
          <a:prstGeom prst="rect">
            <a:avLst/>
          </a:prstGeom>
        </p:spPr>
      </p:pic>
      <p:pic>
        <p:nvPicPr>
          <p:cNvPr id="10" name="Content Placeholder 7" descr="opt_pbm2d"/>
          <p:cNvPicPr>
            <a:picLocks noChangeAspect="1"/>
          </p:cNvPicPr>
          <p:nvPr>
            <p:ph idx="1"/>
          </p:nvPr>
        </p:nvPicPr>
        <p:blipFill>
          <a:blip r:embed="rId3"/>
          <a:stretch>
            <a:fillRect/>
          </a:stretch>
        </p:blipFill>
        <p:spPr bwMode="auto">
          <a:xfrm>
            <a:off x="563244" y="1153794"/>
            <a:ext cx="3829685" cy="3256280"/>
          </a:xfrm>
          <a:prstGeom prst="rect">
            <a:avLst/>
          </a:prstGeom>
        </p:spPr>
      </p:pic>
      <p:cxnSp>
        <p:nvCxnSpPr>
          <p:cNvPr id="11" name="Straight Arrow Connector 10"/>
          <p:cNvCxnSpPr/>
          <p:nvPr/>
        </p:nvCxnSpPr>
        <p:spPr bwMode="auto">
          <a:xfrm>
            <a:off x="4151630" y="4293235"/>
            <a:ext cx="2088514" cy="215899"/>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8"/>
          <p:cNvCxnSpPr/>
          <p:nvPr/>
        </p:nvCxnSpPr>
        <p:spPr bwMode="auto">
          <a:xfrm flipV="1">
            <a:off x="4295775" y="1341120"/>
            <a:ext cx="1871980" cy="2447925"/>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Descent Trajectory</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pic>
        <p:nvPicPr>
          <p:cNvPr id="6" name="Picture 12" descr="alt_2d_descent_vertical"/>
          <p:cNvPicPr>
            <a:picLocks noChangeAspect="1"/>
          </p:cNvPicPr>
          <p:nvPr/>
        </p:nvPicPr>
        <p:blipFill>
          <a:blip r:embed="rId1"/>
          <a:stretch>
            <a:fillRect/>
          </a:stretch>
        </p:blipFill>
        <p:spPr bwMode="auto">
          <a:xfrm>
            <a:off x="9133407" y="1386205"/>
            <a:ext cx="2986838" cy="2240280"/>
          </a:xfrm>
          <a:prstGeom prst="rect">
            <a:avLst/>
          </a:prstGeom>
        </p:spPr>
      </p:pic>
      <p:sp>
        <p:nvSpPr>
          <p:cNvPr id="7" name="Espace réservé du numéro de diapositive 9"/>
          <p:cNvSpPr>
            <a:spLocks noGrp="1"/>
          </p:cNvSpPr>
          <p:nvPr>
            <p:ph type="sldNum" sz="quarter" idx="12"/>
          </p:nvPr>
        </p:nvSpPr>
        <p:spPr bwMode="auto"/>
        <p:txBody>
          <a:bodyPr/>
          <a:lstStyle/>
          <a:p>
            <a:pPr>
              <a:defRPr/>
            </a:pPr>
            <a:r>
              <a:rPr lang="fr-FR"/>
              <a:t>1</a:t>
            </a:r>
            <a:r>
              <a:t>9</a:t>
            </a:r>
          </a:p>
        </p:txBody>
      </p:sp>
      <p:pic>
        <p:nvPicPr>
          <p:cNvPr id="8" name="Picture 10" descr="thrust_2d_descent_vertical"/>
          <p:cNvPicPr>
            <a:picLocks noChangeAspect="1"/>
          </p:cNvPicPr>
          <p:nvPr/>
        </p:nvPicPr>
        <p:blipFill>
          <a:blip r:embed="rId2"/>
          <a:stretch>
            <a:fillRect/>
          </a:stretch>
        </p:blipFill>
        <p:spPr bwMode="auto">
          <a:xfrm>
            <a:off x="6146165" y="1386205"/>
            <a:ext cx="2987248" cy="2240280"/>
          </a:xfrm>
          <a:prstGeom prst="rect">
            <a:avLst/>
          </a:prstGeom>
        </p:spPr>
      </p:pic>
      <p:sp>
        <p:nvSpPr>
          <p:cNvPr id="9" name="Espace réservé du contenu 4"/>
          <p:cNvSpPr>
            <a:spLocks noGrp="1"/>
          </p:cNvSpPr>
          <p:nvPr/>
        </p:nvSpPr>
        <p:spPr bwMode="auto">
          <a:xfrm>
            <a:off x="406400" y="1019810"/>
            <a:ext cx="5404485"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without final constraints </a:t>
            </a:r>
            <a:endParaRPr lang="en-US" sz="2000">
              <a:solidFill>
                <a:schemeClr val="tx1"/>
              </a:solidFill>
            </a:endParaRPr>
          </a:p>
        </p:txBody>
      </p:sp>
      <p:pic>
        <p:nvPicPr>
          <p:cNvPr id="10" name="Picture 11" descr="states_2d_descent"/>
          <p:cNvPicPr>
            <a:picLocks noChangeAspect="1"/>
          </p:cNvPicPr>
          <p:nvPr/>
        </p:nvPicPr>
        <p:blipFill>
          <a:blip r:embed="rId3"/>
          <a:stretch>
            <a:fillRect/>
          </a:stretch>
        </p:blipFill>
        <p:spPr bwMode="auto">
          <a:xfrm>
            <a:off x="3058795" y="1386205"/>
            <a:ext cx="2986841" cy="2240280"/>
          </a:xfrm>
          <a:prstGeom prst="rect">
            <a:avLst/>
          </a:prstGeom>
        </p:spPr>
      </p:pic>
      <p:sp>
        <p:nvSpPr>
          <p:cNvPr id="11" name="Espace réservé du contenu 4"/>
          <p:cNvSpPr>
            <a:spLocks noGrp="1"/>
          </p:cNvSpPr>
          <p:nvPr/>
        </p:nvSpPr>
        <p:spPr bwMode="auto">
          <a:xfrm>
            <a:off x="6413500" y="1019810"/>
            <a:ext cx="5633720"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 final constraints </a:t>
            </a:r>
            <a:endParaRPr lang="en-US" sz="2000">
              <a:solidFill>
                <a:schemeClr val="tx1"/>
              </a:solidFill>
            </a:endParaRPr>
          </a:p>
        </p:txBody>
      </p:sp>
      <p:pic>
        <p:nvPicPr>
          <p:cNvPr id="12" name="Picture 7" descr="thrust_2d_descent"/>
          <p:cNvPicPr>
            <a:picLocks noChangeAspect="1"/>
          </p:cNvPicPr>
          <p:nvPr/>
        </p:nvPicPr>
        <p:blipFill>
          <a:blip r:embed="rId4"/>
          <a:stretch>
            <a:fillRect/>
          </a:stretch>
        </p:blipFill>
        <p:spPr bwMode="auto">
          <a:xfrm>
            <a:off x="71755" y="1386205"/>
            <a:ext cx="2987252" cy="2240280"/>
          </a:xfrm>
          <a:prstGeom prst="rect">
            <a:avLst/>
          </a:prstGeom>
        </p:spPr>
      </p:pic>
      <p:graphicFrame>
        <p:nvGraphicFramePr>
          <p:cNvPr id="13" name="Table 13"/>
          <p:cNvGraphicFramePr/>
          <p:nvPr/>
        </p:nvGraphicFramePr>
        <p:xfrm>
          <a:off x="705803" y="5245735"/>
          <a:ext cx="10780395" cy="1228725"/>
        </p:xfrm>
        <a:graphic>
          <a:graphicData uri="http://schemas.openxmlformats.org/drawingml/2006/table">
            <a:tbl>
              <a:tblPr firstRow="1" bandRow="1">
                <a:tableStyleId>{8299BA1B-71B8-20C7-0560-4A228A52EC39}</a:tableStyleId>
              </a:tblPr>
              <a:tblGrid>
                <a:gridCol w="3593465"/>
                <a:gridCol w="3593465"/>
                <a:gridCol w="3593465"/>
              </a:tblGrid>
              <a:tr h="409575">
                <a:tc>
                  <a:txBody>
                    <a:bodyPr/>
                    <a:p>
                      <a:pPr algn="ctr">
                        <a:buNone/>
                        <a:defRPr/>
                      </a:pPr>
                      <a:endParaRPr lang="en-US" sz="1600">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Time of Flight</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Propellant consumption</a:t>
                      </a:r>
                      <a:endParaRPr lang="en-US" sz="1600">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409575">
                <a:tc>
                  <a:txBody>
                    <a:bodyPr/>
                    <a:p>
                      <a:pPr algn="ctr">
                        <a:buNone/>
                        <a:defRPr/>
                      </a:pPr>
                      <a:r>
                        <a:rPr lang="en-US" sz="1600">
                          <a:solidFill>
                            <a:schemeClr val="accent4"/>
                          </a:solidFill>
                          <a:latin typeface="Arial" panose="020B0604020202020204"/>
                        </a:rPr>
                        <a:t>Free</a:t>
                      </a:r>
                      <a:endParaRPr lang="en-US" sz="1600">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 </a:t>
                      </a:r>
                      <a:r>
                        <a:rPr lang="en-US" altLang="en-US" sz="1600">
                          <a:solidFill>
                            <a:schemeClr val="accent4"/>
                          </a:solidFill>
                          <a:latin typeface="Arial" panose="020B0604020202020204"/>
                        </a:rPr>
                        <a:t>999.05</a:t>
                      </a:r>
                      <a:r>
                        <a:rPr lang="en-US" sz="1600">
                          <a:solidFill>
                            <a:schemeClr val="accent4"/>
                          </a:solidFill>
                          <a:latin typeface="Arial" panose="020B0604020202020204"/>
                        </a:rPr>
                        <a:t> s</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48.51%</a:t>
                      </a:r>
                      <a:endParaRPr lang="en-US" sz="1600">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solidFill>
                        <a:schemeClr val="tx1"/>
                      </a:solidFill>
                    </a:lnB>
                    <a:noFill/>
                  </a:tcPr>
                </a:tc>
              </a:tr>
              <a:tr h="409575">
                <a:tc>
                  <a:txBody>
                    <a:bodyPr/>
                    <a:p>
                      <a:pPr algn="ctr">
                        <a:buNone/>
                        <a:defRPr/>
                      </a:pPr>
                      <a:r>
                        <a:rPr lang="en-US" sz="1600">
                          <a:solidFill>
                            <a:schemeClr val="accent4"/>
                          </a:solidFill>
                          <a:latin typeface="Arial" panose="020B0604020202020204"/>
                        </a:rPr>
                        <a:t>Vertical constrained</a:t>
                      </a:r>
                      <a:endParaRPr lang="en-US" sz="1600">
                        <a:solidFill>
                          <a:schemeClr val="accent4"/>
                        </a:solidFill>
                        <a:latin typeface="Arial" panose="020B0604020202020204"/>
                      </a:endParaRPr>
                    </a:p>
                  </a:txBody>
                  <a:tcPr anchor="ct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1034.77 s</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50.24%</a:t>
                      </a:r>
                      <a:endParaRPr lang="en-US" sz="1600">
                        <a:solidFill>
                          <a:schemeClr val="accent4"/>
                        </a:solidFill>
                        <a:latin typeface="Arial" panose="020B0604020202020204"/>
                      </a:endParaRPr>
                    </a:p>
                  </a:txBody>
                  <a:tcPr anchor="ctr">
                    <a:lnL w="12700" algn="ctr">
                      <a:solidFill>
                        <a:schemeClr val="tx1"/>
                      </a:solidFill>
                    </a:lnL>
                    <a:lnR w="12700" algn="ctr">
                      <a:noFill/>
                    </a:lnR>
                    <a:lnT w="12700" algn="ctr">
                      <a:solidFill>
                        <a:schemeClr val="tx1"/>
                      </a:solidFill>
                    </a:lnT>
                    <a:lnB w="12700" algn="ctr">
                      <a:noFill/>
                    </a:lnB>
                    <a:noFill/>
                  </a:tcPr>
                </a:tc>
              </a:tr>
            </a:tbl>
          </a:graphicData>
        </a:graphic>
      </p:graphicFrame>
      <p:graphicFrame>
        <p:nvGraphicFramePr>
          <p:cNvPr id="14" name="Table 15"/>
          <p:cNvGraphicFramePr/>
          <p:nvPr/>
        </p:nvGraphicFramePr>
        <p:xfrm>
          <a:off x="656590" y="3935095"/>
          <a:ext cx="6082665" cy="1097280"/>
        </p:xfrm>
        <a:graphic>
          <a:graphicData uri="http://schemas.openxmlformats.org/drawingml/2006/table">
            <a:tbl>
              <a:tblPr firstRow="1" bandRow="1">
                <a:tableStyleId>{8299BA1B-71B8-20C7-0560-4A228A52EC39}</a:tableStyleId>
              </a:tblPr>
              <a:tblGrid>
                <a:gridCol w="4066540"/>
                <a:gridCol w="2016125"/>
              </a:tblGrid>
              <a:tr h="365760">
                <a:tc>
                  <a:txBody>
                    <a:bodyPr/>
                    <a:p>
                      <a:pPr algn="ctr">
                        <a:buNone/>
                        <a:defRPr/>
                      </a:pPr>
                      <a:r>
                        <a:rPr lang="en-US" sz="1600" b="0">
                          <a:solidFill>
                            <a:schemeClr val="accent4"/>
                          </a:solidFill>
                          <a:latin typeface="Arial" panose="020B0604020202020204"/>
                        </a:rPr>
                        <a:t>Parking orbit altitude</a:t>
                      </a:r>
                      <a:endParaRPr lang="en-US" sz="1600" b="0">
                        <a:solidFill>
                          <a:schemeClr val="accent4"/>
                        </a:solidFill>
                        <a:latin typeface="Arial" panose="020B0604020202020204"/>
                      </a:endParaRPr>
                    </a:p>
                  </a:txBody>
                  <a:tcP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b="0">
                          <a:solidFill>
                            <a:schemeClr val="accent4"/>
                          </a:solidFill>
                          <a:latin typeface="Arial" panose="020B0604020202020204"/>
                        </a:rPr>
                        <a:t>100 km</a:t>
                      </a:r>
                      <a:endParaRPr lang="en-US" b="0">
                        <a:solidFill>
                          <a:schemeClr val="accent4"/>
                        </a:solidFill>
                        <a:latin typeface="Arial" panose="020B0604020202020204"/>
                      </a:endParaRPr>
                    </a:p>
                  </a:txBody>
                  <a:tcP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sz="1600" b="0">
                          <a:solidFill>
                            <a:schemeClr val="accent4"/>
                          </a:solidFill>
                          <a:latin typeface="Arial" panose="020B0604020202020204"/>
                        </a:rPr>
                        <a:t>Power</a:t>
                      </a:r>
                      <a:r>
                        <a:rPr sz="1600" b="0">
                          <a:solidFill>
                            <a:schemeClr val="accent4"/>
                          </a:solidFill>
                          <a:latin typeface="Arial" panose="020B0604020202020204"/>
                        </a:rPr>
                        <a:t>ed</a:t>
                      </a:r>
                      <a:r>
                        <a:rPr lang="en-US" sz="1600" b="0">
                          <a:solidFill>
                            <a:schemeClr val="accent4"/>
                          </a:solidFill>
                          <a:latin typeface="Arial" panose="020B0604020202020204"/>
                        </a:rPr>
                        <a:t> descent phase initial altitude</a:t>
                      </a:r>
                      <a:endParaRPr lang="en-US" sz="1600" b="0">
                        <a:solidFill>
                          <a:schemeClr val="accent4"/>
                        </a:solidFill>
                        <a:latin typeface="Arial" panose="020B0604020202020204"/>
                      </a:endParaRPr>
                    </a:p>
                  </a:txBody>
                  <a:tcP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a:solidFill>
                            <a:schemeClr val="accent4"/>
                          </a:solidFill>
                          <a:latin typeface="Arial" panose="020B0604020202020204"/>
                        </a:rPr>
                        <a:t>15 km</a:t>
                      </a:r>
                      <a:endParaRPr lang="en-US">
                        <a:solidFill>
                          <a:schemeClr val="accent4"/>
                        </a:solidFill>
                        <a:latin typeface="Arial" panose="020B0604020202020204"/>
                      </a:endParaRPr>
                    </a:p>
                  </a:txBody>
                  <a:tcPr>
                    <a:lnL w="12700" algn="ctr">
                      <a:solidFill>
                        <a:schemeClr val="tx1"/>
                      </a:solidFill>
                    </a:lnL>
                    <a:lnR w="12700" algn="ctr">
                      <a:noFill/>
                    </a:lnR>
                    <a:lnT w="12700" algn="ctr">
                      <a:solidFill>
                        <a:schemeClr val="tx1"/>
                      </a:solidFill>
                    </a:lnT>
                    <a:lnB w="12700" algn="ctr">
                      <a:solidFill>
                        <a:schemeClr val="tx1"/>
                      </a:solidFill>
                    </a:lnB>
                    <a:noFill/>
                  </a:tcPr>
                </a:tc>
              </a:tr>
              <a:tr h="365760">
                <a:tc>
                  <a:txBody>
                    <a:bodyPr/>
                    <a:p>
                      <a:pPr algn="ctr">
                        <a:buNone/>
                        <a:defRPr/>
                      </a:pPr>
                      <a:r>
                        <a:rPr lang="en-US" sz="1600" b="0">
                          <a:solidFill>
                            <a:schemeClr val="accent4"/>
                          </a:solidFill>
                          <a:latin typeface="Arial" panose="020B0604020202020204"/>
                        </a:rPr>
                        <a:t>Vertical phase initial altitude</a:t>
                      </a:r>
                      <a:endParaRPr lang="en-US" sz="1600" b="0">
                        <a:solidFill>
                          <a:schemeClr val="accent4"/>
                        </a:solidFill>
                        <a:latin typeface="Arial" panose="020B0604020202020204"/>
                      </a:endParaRPr>
                    </a:p>
                  </a:txBody>
                  <a:tcP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4 km</a:t>
                      </a:r>
                      <a:endParaRPr lang="en-US">
                        <a:solidFill>
                          <a:schemeClr val="accent4"/>
                        </a:solidFill>
                        <a:latin typeface="Arial" panose="020B0604020202020204"/>
                      </a:endParaRPr>
                    </a:p>
                  </a:txBody>
                  <a:tcPr>
                    <a:lnL w="12700" algn="ctr">
                      <a:solidFill>
                        <a:schemeClr val="tx1"/>
                      </a:solidFill>
                    </a:lnL>
                    <a:lnR w="12700" algn="ctr">
                      <a:noFill/>
                    </a:lnR>
                    <a:lnT w="12700" algn="ctr">
                      <a:solidFill>
                        <a:schemeClr val="tx1"/>
                      </a:solidFill>
                    </a:lnT>
                    <a:lnB w="12700" algn="ctr">
                      <a:noFill/>
                    </a:lnB>
                    <a:noFill/>
                  </a:tcPr>
                </a:tc>
              </a:tr>
            </a:tbl>
          </a:graphicData>
        </a:graphic>
      </p:graphicFrame>
      <p:graphicFrame>
        <p:nvGraphicFramePr>
          <p:cNvPr id="15" name="Table 1"/>
          <p:cNvGraphicFramePr/>
          <p:nvPr/>
        </p:nvGraphicFramePr>
        <p:xfrm>
          <a:off x="7562850" y="4117975"/>
          <a:ext cx="3872865" cy="731520"/>
        </p:xfrm>
        <a:graphic>
          <a:graphicData uri="http://schemas.openxmlformats.org/drawingml/2006/table">
            <a:tbl>
              <a:tblPr firstRow="1" bandRow="1">
                <a:tableStyleId>{8299BA1B-71B8-20C7-0560-4A228A52EC39}</a:tableStyleId>
              </a:tblPr>
              <a:tblGrid>
                <a:gridCol w="2588894"/>
                <a:gridCol w="1283970"/>
              </a:tblGrid>
              <a:tr h="365760">
                <a:tc>
                  <a:txBody>
                    <a:bodyPr/>
                    <a:p>
                      <a:pPr algn="ctr">
                        <a:buNone/>
                        <a:defRPr/>
                      </a:pPr>
                      <a:r>
                        <a:rPr lang="en-US" sz="1600" b="0">
                          <a:solidFill>
                            <a:schemeClr val="accent4"/>
                          </a:solidFill>
                          <a:latin typeface="Arial" panose="020B0604020202020204"/>
                        </a:rPr>
                        <a:t>Isp</a:t>
                      </a:r>
                      <a:endParaRPr lang="en-US" sz="1600" b="0">
                        <a:solidFill>
                          <a:schemeClr val="accent4"/>
                        </a:solidFill>
                        <a:latin typeface="Arial" panose="020B0604020202020204"/>
                      </a:endParaRPr>
                    </a:p>
                  </a:txBody>
                  <a:tcP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b="0">
                          <a:solidFill>
                            <a:schemeClr val="accent4"/>
                          </a:solidFill>
                          <a:latin typeface="Arial" panose="020B0604020202020204"/>
                        </a:rPr>
                        <a:t>310 s</a:t>
                      </a:r>
                      <a:endParaRPr lang="en-US" b="0">
                        <a:solidFill>
                          <a:schemeClr val="accent4"/>
                        </a:solidFill>
                        <a:latin typeface="Arial" panose="020B0604020202020204"/>
                      </a:endParaRPr>
                    </a:p>
                  </a:txBody>
                  <a:tcPr>
                    <a:lnL w="12700" algn="ctr">
                      <a:solidFill>
                        <a:schemeClr val="tx1"/>
                      </a:solidFill>
                    </a:lnL>
                    <a:lnR w="12700" algn="ctr">
                      <a:noFill/>
                    </a:lnR>
                    <a:lnT w="12700" algn="ctr">
                      <a:noFill/>
                    </a:lnT>
                    <a:lnB w="12700" algn="ctr">
                      <a:solidFill>
                        <a:schemeClr val="tx1"/>
                      </a:solidFill>
                    </a:lnB>
                    <a:noFill/>
                  </a:tcPr>
                </a:tc>
              </a:tr>
              <a:tr h="365760">
                <a:tc>
                  <a:txBody>
                    <a:bodyPr/>
                    <a:p>
                      <a:pPr algn="ctr">
                        <a:buNone/>
                        <a:defRPr/>
                      </a:pPr>
                      <a:r>
                        <a:rPr lang="en-US" sz="1600" b="0">
                          <a:solidFill>
                            <a:schemeClr val="accent4"/>
                          </a:solidFill>
                          <a:latin typeface="Arial" panose="020B0604020202020204"/>
                        </a:rPr>
                        <a:t>initial thrust/weight ratio</a:t>
                      </a:r>
                      <a:endParaRPr lang="en-US" sz="1600" b="0">
                        <a:solidFill>
                          <a:schemeClr val="accent4"/>
                        </a:solidFill>
                        <a:latin typeface="Arial" panose="020B0604020202020204"/>
                      </a:endParaRPr>
                    </a:p>
                  </a:txBody>
                  <a:tcP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a:solidFill>
                            <a:schemeClr val="accent4"/>
                          </a:solidFill>
                          <a:latin typeface="Arial" panose="020B0604020202020204"/>
                        </a:rPr>
                        <a:t>0.90</a:t>
                      </a:r>
                      <a:endParaRPr lang="en-US">
                        <a:solidFill>
                          <a:schemeClr val="accent4"/>
                        </a:solidFill>
                        <a:latin typeface="Arial" panose="020B0604020202020204"/>
                      </a:endParaRPr>
                    </a:p>
                  </a:txBody>
                  <a:tcPr>
                    <a:lnL w="12700" algn="ctr">
                      <a:solidFill>
                        <a:schemeClr val="tx1"/>
                      </a:solidFill>
                    </a:lnL>
                    <a:lnR w="12700" algn="ctr">
                      <a:noFill/>
                    </a:lnR>
                    <a:lnT w="12700" algn="ctr">
                      <a:solidFill>
                        <a:schemeClr val="tx1"/>
                      </a:solidFill>
                    </a:lnT>
                    <a:lnB w="12700" algn="ctr">
                      <a:noFill/>
                    </a:lnB>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5"/>
          <p:cNvSpPr>
            <a:spLocks noGrp="1"/>
          </p:cNvSpPr>
          <p:nvPr>
            <p:ph type="title"/>
          </p:nvPr>
        </p:nvSpPr>
        <p:spPr bwMode="auto"/>
        <p:txBody>
          <a:bodyPr/>
          <a:lstStyle/>
          <a:p>
            <a:pPr>
              <a:defRPr/>
            </a:pPr>
            <a:r>
              <a:rPr lang="en-US">
                <a:latin typeface="Arial" panose="020B0604020202020204"/>
                <a:cs typeface="Arial" panose="020B0604020202020204"/>
              </a:rPr>
              <a:t>Outline</a:t>
            </a:r>
            <a:endParaRPr lang="en-US">
              <a:latin typeface="Arial" panose="020B0604020202020204"/>
              <a:cs typeface="Arial" panose="020B0604020202020204"/>
            </a:endParaRPr>
          </a:p>
        </p:txBody>
      </p:sp>
      <p:sp>
        <p:nvSpPr>
          <p:cNvPr id="5" name="Espace réservé du contenu 6"/>
          <p:cNvSpPr>
            <a:spLocks noGrp="1"/>
          </p:cNvSpPr>
          <p:nvPr>
            <p:ph sz="quarter" idx="13"/>
          </p:nvPr>
        </p:nvSpPr>
        <p:spPr bwMode="auto">
          <a:xfrm>
            <a:off x="1181099" y="2997200"/>
            <a:ext cx="6859269" cy="2869565"/>
          </a:xfrm>
        </p:spPr>
        <p:txBody>
          <a:bodyPr/>
          <a:lstStyle/>
          <a:p>
            <a:pPr marL="514350" indent="-514350">
              <a:lnSpc>
                <a:spcPct val="105000"/>
              </a:lnSpc>
              <a:buFont typeface="Arial" panose="020B0604020202020204"/>
              <a:buChar char="•"/>
              <a:defRPr/>
            </a:pPr>
            <a:r>
              <a:rPr lang="en-US" sz="1800">
                <a:latin typeface="Arial" panose="020B0604020202020204"/>
                <a:cs typeface="Arial" panose="020B0604020202020204"/>
              </a:rPr>
              <a:t>Context</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Optimal control problem</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State of the Art</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2D Ascent Trajectory</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2D Descent Trajectory</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3D Ascent Trajectory</a:t>
            </a:r>
            <a:endParaRPr lang="en-US" sz="1800">
              <a:latin typeface="Arial" panose="020B0604020202020204"/>
              <a:cs typeface="Arial" panose="020B0604020202020204"/>
            </a:endParaRPr>
          </a:p>
          <a:p>
            <a:pPr marL="514350" indent="-514350">
              <a:lnSpc>
                <a:spcPct val="105000"/>
              </a:lnSpc>
              <a:buFont typeface="Arial" panose="020B0604020202020204"/>
              <a:buChar char="•"/>
              <a:defRPr/>
            </a:pPr>
            <a:r>
              <a:rPr lang="en-US" sz="1800">
                <a:latin typeface="Arial" panose="020B0604020202020204"/>
                <a:cs typeface="Arial" panose="020B0604020202020204"/>
              </a:rPr>
              <a:t>Conclusions &amp; Future achievements</a:t>
            </a:r>
            <a:endParaRPr lang="en-US" sz="1800">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3D Ascent: EOMs</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20</a:t>
            </a:r>
          </a:p>
        </p:txBody>
      </p:sp>
      <p:sp>
        <p:nvSpPr>
          <p:cNvPr id="7" name="Espace réservé du contenu 4"/>
          <p:cNvSpPr>
            <a:spLocks noGrp="1"/>
          </p:cNvSpPr>
          <p:nvPr/>
        </p:nvSpPr>
        <p:spPr bwMode="auto">
          <a:xfrm>
            <a:off x="3072130" y="1029970"/>
            <a:ext cx="6047740" cy="66230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3200">
                <a:solidFill>
                  <a:schemeClr val="tx1"/>
                </a:solidFill>
              </a:rPr>
              <a:t>Equations of motion (EOMs): </a:t>
            </a:r>
            <a:endParaRPr lang="en-US" sz="3200">
              <a:solidFill>
                <a:schemeClr val="tx1"/>
              </a:solidFill>
            </a:endParaRPr>
          </a:p>
        </p:txBody>
      </p:sp>
      <p:pic>
        <p:nvPicPr>
          <p:cNvPr id="8" name="Picture 1" descr="eom3d"/>
          <p:cNvPicPr>
            <a:picLocks noChangeAspect="1"/>
          </p:cNvPicPr>
          <p:nvPr/>
        </p:nvPicPr>
        <p:blipFill>
          <a:blip r:embed="rId1"/>
          <a:stretch>
            <a:fillRect/>
          </a:stretch>
        </p:blipFill>
        <p:spPr bwMode="auto">
          <a:xfrm>
            <a:off x="4682490" y="1692275"/>
            <a:ext cx="2726690" cy="4345940"/>
          </a:xfrm>
          <a:prstGeom prst="rect">
            <a:avLst/>
          </a:prstGeom>
        </p:spPr>
      </p:pic>
      <p:pic>
        <p:nvPicPr>
          <p:cNvPr id="9" name="Picture 2" descr="eom3d_legend"/>
          <p:cNvPicPr>
            <a:picLocks noChangeAspect="1"/>
          </p:cNvPicPr>
          <p:nvPr/>
        </p:nvPicPr>
        <p:blipFill>
          <a:blip r:embed="rId2"/>
          <a:stretch>
            <a:fillRect/>
          </a:stretch>
        </p:blipFill>
        <p:spPr bwMode="auto">
          <a:xfrm>
            <a:off x="8153399" y="2504440"/>
            <a:ext cx="3716655" cy="3038475"/>
          </a:xfrm>
          <a:prstGeom prst="rect">
            <a:avLst/>
          </a:prstGeom>
        </p:spPr>
      </p:pic>
      <p:pic>
        <p:nvPicPr>
          <p:cNvPr id="10" name="Picture 12" descr="3d_reference_frame"/>
          <p:cNvPicPr>
            <a:picLocks noChangeAspect="1"/>
          </p:cNvPicPr>
          <p:nvPr/>
        </p:nvPicPr>
        <p:blipFill>
          <a:blip r:embed="rId3"/>
          <a:srcRect r="44550"/>
          <a:stretch>
            <a:fillRect/>
          </a:stretch>
        </p:blipFill>
        <p:spPr bwMode="auto">
          <a:xfrm>
            <a:off x="513715" y="2454910"/>
            <a:ext cx="3619500" cy="3138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3D Ascent: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21</a:t>
            </a:r>
          </a:p>
        </p:txBody>
      </p:sp>
      <p:pic>
        <p:nvPicPr>
          <p:cNvPr id="7" name="Picture 2" descr="bcs3d_legend"/>
          <p:cNvPicPr>
            <a:picLocks noChangeAspect="1"/>
          </p:cNvPicPr>
          <p:nvPr/>
        </p:nvPicPr>
        <p:blipFill>
          <a:blip r:embed="rId1"/>
          <a:srcRect r="19863"/>
          <a:stretch>
            <a:fillRect/>
          </a:stretch>
        </p:blipFill>
        <p:spPr bwMode="auto">
          <a:xfrm>
            <a:off x="8677910" y="4448810"/>
            <a:ext cx="3296285" cy="2025650"/>
          </a:xfrm>
          <a:prstGeom prst="rect">
            <a:avLst/>
          </a:prstGeom>
        </p:spPr>
      </p:pic>
      <p:pic>
        <p:nvPicPr>
          <p:cNvPr id="8" name="Picture 4" descr="opt_pbm_3d"/>
          <p:cNvPicPr>
            <a:picLocks noChangeAspect="1"/>
          </p:cNvPicPr>
          <p:nvPr/>
        </p:nvPicPr>
        <p:blipFill>
          <a:blip r:embed="rId2"/>
          <a:stretch>
            <a:fillRect/>
          </a:stretch>
        </p:blipFill>
        <p:spPr bwMode="auto">
          <a:xfrm>
            <a:off x="165735" y="1337628"/>
            <a:ext cx="4453255" cy="4013835"/>
          </a:xfrm>
          <a:prstGeom prst="rect">
            <a:avLst/>
          </a:prstGeom>
        </p:spPr>
      </p:pic>
      <p:pic>
        <p:nvPicPr>
          <p:cNvPr id="9" name="Picture 8" descr="bcs3d"/>
          <p:cNvPicPr>
            <a:picLocks noChangeAspect="1"/>
          </p:cNvPicPr>
          <p:nvPr/>
        </p:nvPicPr>
        <p:blipFill>
          <a:blip r:embed="rId3"/>
          <a:srcRect b="52112"/>
          <a:stretch>
            <a:fillRect/>
          </a:stretch>
        </p:blipFill>
        <p:spPr bwMode="auto">
          <a:xfrm>
            <a:off x="5531485" y="1861819"/>
            <a:ext cx="5307965" cy="1649730"/>
          </a:xfrm>
          <a:prstGeom prst="rect">
            <a:avLst/>
          </a:prstGeom>
        </p:spPr>
      </p:pic>
      <p:pic>
        <p:nvPicPr>
          <p:cNvPr id="10" name="Picture 1" descr="bcs3d"/>
          <p:cNvPicPr>
            <a:picLocks noChangeAspect="1"/>
          </p:cNvPicPr>
          <p:nvPr/>
        </p:nvPicPr>
        <p:blipFill>
          <a:blip r:embed="rId3"/>
          <a:srcRect l="28655" t="48735" r="29596"/>
          <a:stretch>
            <a:fillRect/>
          </a:stretch>
        </p:blipFill>
        <p:spPr bwMode="auto">
          <a:xfrm>
            <a:off x="5531485" y="4437380"/>
            <a:ext cx="2285365" cy="1821815"/>
          </a:xfrm>
          <a:prstGeom prst="rect">
            <a:avLst/>
          </a:prstGeom>
        </p:spPr>
      </p:pic>
      <p:cxnSp>
        <p:nvCxnSpPr>
          <p:cNvPr id="11" name="Straight Arrow Connector 10"/>
          <p:cNvCxnSpPr/>
          <p:nvPr/>
        </p:nvCxnSpPr>
        <p:spPr bwMode="auto">
          <a:xfrm>
            <a:off x="4295775" y="5157470"/>
            <a:ext cx="1296035" cy="360045"/>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7"/>
          <p:cNvCxnSpPr/>
          <p:nvPr/>
        </p:nvCxnSpPr>
        <p:spPr bwMode="auto">
          <a:xfrm flipV="1">
            <a:off x="4511675" y="2083435"/>
            <a:ext cx="1019810" cy="2425700"/>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2" descr="trj_molnija"/>
          <p:cNvPicPr>
            <a:picLocks noChangeAspect="1"/>
          </p:cNvPicPr>
          <p:nvPr/>
        </p:nvPicPr>
        <p:blipFill>
          <a:blip r:embed="rId1"/>
          <a:stretch>
            <a:fillRect/>
          </a:stretch>
        </p:blipFill>
        <p:spPr bwMode="auto">
          <a:xfrm>
            <a:off x="3303269" y="997585"/>
            <a:ext cx="5003165" cy="4735195"/>
          </a:xfrm>
          <a:prstGeom prst="rect">
            <a:avLst/>
          </a:prstGeom>
        </p:spPr>
      </p:pic>
      <p:sp>
        <p:nvSpPr>
          <p:cNvPr id="5"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3D Ascent: Constant thrust</a:t>
            </a:r>
            <a:endParaRPr lang="en-US" i="1">
              <a:latin typeface="Arial" panose="020B0604020202020204"/>
              <a:cs typeface="Arial" panose="020B0604020202020204"/>
            </a:endParaRPr>
          </a:p>
        </p:txBody>
      </p:sp>
      <p:sp>
        <p:nvSpPr>
          <p:cNvPr id="6" name="Espace réservé du pied de page 8"/>
          <p:cNvSpPr>
            <a:spLocks noGrp="1"/>
          </p:cNvSpPr>
          <p:nvPr>
            <p:ph type="ftr" sz="quarter" idx="11"/>
          </p:nvPr>
        </p:nvSpPr>
        <p:spPr bwMode="auto"/>
        <p:txBody>
          <a:bodyPr/>
          <a:lstStyle/>
          <a:p>
            <a:pPr>
              <a:defRPr/>
            </a:pPr>
            <a:r>
              <a:rPr lang="fr-FR"/>
              <a:t>ISAE-SUPAERO</a:t>
            </a:r>
            <a:endParaRPr lang="fr-FR"/>
          </a:p>
        </p:txBody>
      </p:sp>
      <p:sp>
        <p:nvSpPr>
          <p:cNvPr id="7" name="Espace réservé du numéro de diapositive 9"/>
          <p:cNvSpPr>
            <a:spLocks noGrp="1"/>
          </p:cNvSpPr>
          <p:nvPr>
            <p:ph type="sldNum" sz="quarter" idx="12"/>
          </p:nvPr>
        </p:nvSpPr>
        <p:spPr bwMode="auto"/>
        <p:txBody>
          <a:bodyPr/>
          <a:lstStyle/>
          <a:p>
            <a:pPr>
              <a:defRPr/>
            </a:pPr>
            <a:r>
              <a:t>22</a:t>
            </a:r>
          </a:p>
        </p:txBody>
      </p:sp>
      <p:sp>
        <p:nvSpPr>
          <p:cNvPr id="8" name="Espace réservé du contenu 4"/>
          <p:cNvSpPr>
            <a:spLocks noGrp="1"/>
          </p:cNvSpPr>
          <p:nvPr/>
        </p:nvSpPr>
        <p:spPr bwMode="auto">
          <a:xfrm>
            <a:off x="405765" y="1069340"/>
            <a:ext cx="3536315" cy="37655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Polar orbit - coplanar transfer</a:t>
            </a:r>
            <a:endParaRPr lang="en-US" sz="2000">
              <a:solidFill>
                <a:schemeClr val="tx1"/>
              </a:solidFill>
            </a:endParaRPr>
          </a:p>
        </p:txBody>
      </p:sp>
      <p:graphicFrame>
        <p:nvGraphicFramePr>
          <p:cNvPr id="9" name="Table 13"/>
          <p:cNvGraphicFramePr/>
          <p:nvPr/>
        </p:nvGraphicFramePr>
        <p:xfrm>
          <a:off x="321310" y="5222240"/>
          <a:ext cx="11549380" cy="1249680"/>
        </p:xfrm>
        <a:graphic>
          <a:graphicData uri="http://schemas.openxmlformats.org/drawingml/2006/table">
            <a:tbl>
              <a:tblPr firstRow="1" bandRow="1">
                <a:tableStyleId>{8299BA1B-71B8-20C7-0560-4A228A52EC39}</a:tableStyleId>
              </a:tblPr>
              <a:tblGrid>
                <a:gridCol w="1875790"/>
                <a:gridCol w="1652270"/>
                <a:gridCol w="1534159"/>
                <a:gridCol w="1533525"/>
                <a:gridCol w="1533525"/>
                <a:gridCol w="1534795"/>
                <a:gridCol w="1885315"/>
              </a:tblGrid>
              <a:tr h="579120">
                <a:tc>
                  <a:txBody>
                    <a:bodyPr/>
                    <a:p>
                      <a:pPr algn="ctr">
                        <a:buNone/>
                        <a:defRPr/>
                      </a:pPr>
                      <a:r>
                        <a:rPr lang="en-US" sz="1600">
                          <a:solidFill>
                            <a:schemeClr val="accent4"/>
                          </a:solidFill>
                          <a:latin typeface="Arial" panose="020B0604020202020204"/>
                        </a:rPr>
                        <a:t>Type of orbit</a:t>
                      </a:r>
                      <a:endParaRPr lang="en-US" sz="1600">
                        <a:solidFill>
                          <a:schemeClr val="accent4"/>
                        </a:solidFill>
                        <a:latin typeface="Arial" panose="020B0604020202020204"/>
                      </a:endParaRPr>
                    </a:p>
                  </a:txBody>
                  <a:tcPr anchor="ctr">
                    <a:lnL w="12700" algn="ctr">
                      <a:no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Eccentricity </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Inclination </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Argument o</a:t>
                      </a:r>
                      <a:r>
                        <a:rPr lang="en-US" altLang="en-US" sz="1600">
                          <a:solidFill>
                            <a:schemeClr val="accent4"/>
                          </a:solidFill>
                          <a:latin typeface="Arial" panose="020B0604020202020204"/>
                        </a:rPr>
                        <a:t>f</a:t>
                      </a:r>
                      <a:r>
                        <a:rPr lang="en-US" sz="1600">
                          <a:solidFill>
                            <a:schemeClr val="accent4"/>
                          </a:solidFill>
                          <a:latin typeface="Arial" panose="020B0604020202020204"/>
                        </a:rPr>
                        <a:t> perilune</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Semimajor axis</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Time of </a:t>
                      </a:r>
                      <a:r>
                        <a:rPr lang="en-US" altLang="en-US" sz="1600">
                          <a:solidFill>
                            <a:schemeClr val="accent4"/>
                          </a:solidFill>
                          <a:latin typeface="Arial" panose="020B0604020202020204"/>
                        </a:rPr>
                        <a:t>f</a:t>
                      </a:r>
                      <a:r>
                        <a:rPr lang="en-US" sz="1600">
                          <a:solidFill>
                            <a:schemeClr val="accent4"/>
                          </a:solidFill>
                          <a:latin typeface="Arial" panose="020B0604020202020204"/>
                        </a:rPr>
                        <a:t>light</a:t>
                      </a:r>
                      <a:endParaRPr lang="en-US" sz="1600">
                        <a:solidFill>
                          <a:schemeClr val="accent4"/>
                        </a:solidFill>
                        <a:latin typeface="Arial" panose="020B0604020202020204"/>
                      </a:endParaRPr>
                    </a:p>
                  </a:txBody>
                  <a:tcPr anchor="ctr">
                    <a:lnL w="12700" algn="ctr">
                      <a:solidFill>
                        <a:schemeClr val="tx1"/>
                      </a:solidFill>
                    </a:lnL>
                    <a:lnR w="12700" algn="ctr">
                      <a:solidFill>
                        <a:schemeClr val="tx1"/>
                      </a:solidFill>
                    </a:lnR>
                    <a:lnT w="12700" algn="ctr">
                      <a:noFill/>
                    </a:lnT>
                    <a:lnB w="12700" algn="ctr">
                      <a:solidFill>
                        <a:schemeClr val="tx1"/>
                      </a:solidFill>
                    </a:lnB>
                    <a:noFill/>
                  </a:tcPr>
                </a:tc>
                <a:tc>
                  <a:txBody>
                    <a:bodyPr/>
                    <a:p>
                      <a:pPr algn="ctr">
                        <a:buNone/>
                        <a:defRPr/>
                      </a:pPr>
                      <a:r>
                        <a:rPr lang="en-US" sz="1600">
                          <a:solidFill>
                            <a:schemeClr val="accent4"/>
                          </a:solidFill>
                          <a:latin typeface="Arial" panose="020B0604020202020204"/>
                        </a:rPr>
                        <a:t>Propellant consumption</a:t>
                      </a:r>
                      <a:endParaRPr lang="en-US" sz="1600">
                        <a:solidFill>
                          <a:schemeClr val="accent4"/>
                        </a:solidFill>
                        <a:latin typeface="Arial" panose="020B0604020202020204"/>
                      </a:endParaRPr>
                    </a:p>
                  </a:txBody>
                  <a:tcPr anchor="ctr">
                    <a:lnL w="12700" algn="ctr">
                      <a:solidFill>
                        <a:schemeClr val="tx1"/>
                      </a:solidFill>
                    </a:lnL>
                    <a:lnR w="12700" algn="ctr">
                      <a:noFill/>
                    </a:lnR>
                    <a:lnT w="12700" algn="ctr">
                      <a:noFill/>
                    </a:lnT>
                    <a:lnB w="12700" algn="ctr">
                      <a:solidFill>
                        <a:schemeClr val="tx1"/>
                      </a:solidFill>
                    </a:lnB>
                    <a:noFill/>
                  </a:tcPr>
                </a:tc>
              </a:tr>
              <a:tr h="335280">
                <a:tc>
                  <a:txBody>
                    <a:bodyPr/>
                    <a:p>
                      <a:pPr algn="ctr">
                        <a:buNone/>
                        <a:defRPr/>
                      </a:pPr>
                      <a:r>
                        <a:rPr lang="en-US" sz="1600">
                          <a:solidFill>
                            <a:schemeClr val="accent4"/>
                          </a:solidFill>
                          <a:latin typeface="Arial" panose="020B0604020202020204"/>
                        </a:rPr>
                        <a:t>Polar </a:t>
                      </a:r>
                      <a:endParaRPr lang="en-US" sz="1600">
                        <a:solidFill>
                          <a:schemeClr val="accent4"/>
                        </a:solidFill>
                        <a:latin typeface="Arial" panose="020B0604020202020204"/>
                      </a:endParaRPr>
                    </a:p>
                  </a:txBody>
                  <a:tcPr>
                    <a:lnL w="12700" algn="ctr">
                      <a:no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0</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90°</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1824.27 km</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solidFill>
                        <a:schemeClr val="tx1"/>
                      </a:solidFill>
                    </a:lnB>
                    <a:noFill/>
                  </a:tcPr>
                </a:tc>
                <a:tc>
                  <a:txBody>
                    <a:bodyPr/>
                    <a:p>
                      <a:pPr algn="ctr">
                        <a:buNone/>
                        <a:defRPr/>
                      </a:pPr>
                      <a:r>
                        <a:rPr lang="en-US" sz="1600">
                          <a:solidFill>
                            <a:schemeClr val="accent4"/>
                          </a:solidFill>
                          <a:latin typeface="Arial" panose="020B0604020202020204"/>
                        </a:rPr>
                        <a:t> 476.29 s</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round/>
                    </a:lnT>
                    <a:lnB w="12700" algn="ctr">
                      <a:solidFill>
                        <a:schemeClr val="tx1"/>
                      </a:solidFill>
                    </a:lnB>
                    <a:noFill/>
                  </a:tcPr>
                </a:tc>
                <a:tc>
                  <a:txBody>
                    <a:bodyPr/>
                    <a:p>
                      <a:pPr algn="ctr">
                        <a:buNone/>
                        <a:defRPr/>
                      </a:pPr>
                      <a:r>
                        <a:rPr lang="en-US" sz="1600">
                          <a:solidFill>
                            <a:schemeClr val="accent4"/>
                          </a:solidFill>
                          <a:latin typeface="Arial" panose="020B0604020202020204"/>
                        </a:rPr>
                        <a:t>36.81%</a:t>
                      </a:r>
                      <a:endParaRPr lang="en-US" sz="1600">
                        <a:solidFill>
                          <a:schemeClr val="accent4"/>
                        </a:solidFill>
                        <a:latin typeface="Arial" panose="020B0604020202020204"/>
                      </a:endParaRPr>
                    </a:p>
                  </a:txBody>
                  <a:tcPr>
                    <a:lnL w="12700" algn="ctr">
                      <a:solidFill>
                        <a:schemeClr val="tx1"/>
                      </a:solidFill>
                    </a:lnL>
                    <a:lnR w="12700" algn="ctr">
                      <a:noFill/>
                    </a:lnR>
                    <a:lnT w="12700" algn="ctr">
                      <a:solidFill>
                        <a:schemeClr val="tx1"/>
                      </a:solidFill>
                    </a:lnT>
                    <a:lnB w="12700" algn="ctr">
                      <a:solidFill>
                        <a:schemeClr val="tx1"/>
                      </a:solidFill>
                    </a:lnB>
                    <a:noFill/>
                  </a:tcPr>
                </a:tc>
              </a:tr>
              <a:tr h="335280">
                <a:tc>
                  <a:txBody>
                    <a:bodyPr/>
                    <a:p>
                      <a:pPr algn="ctr">
                        <a:buNone/>
                        <a:defRPr/>
                      </a:pPr>
                      <a:r>
                        <a:rPr lang="en-US" sz="1600">
                          <a:solidFill>
                            <a:schemeClr val="accent4"/>
                          </a:solidFill>
                          <a:latin typeface="Arial" panose="020B0604020202020204"/>
                        </a:rPr>
                        <a:t>Higly ell</a:t>
                      </a:r>
                      <a:r>
                        <a:rPr lang="en-US" altLang="en-US" sz="1600">
                          <a:solidFill>
                            <a:schemeClr val="accent4"/>
                          </a:solidFill>
                          <a:latin typeface="Arial" panose="020B0604020202020204"/>
                        </a:rPr>
                        <a:t>iptica</a:t>
                      </a:r>
                      <a:r>
                        <a:rPr lang="en-US" sz="1600">
                          <a:solidFill>
                            <a:schemeClr val="accent4"/>
                          </a:solidFill>
                          <a:latin typeface="Arial" panose="020B0604020202020204"/>
                        </a:rPr>
                        <a:t>l </a:t>
                      </a:r>
                      <a:endParaRPr lang="en-US" sz="1600">
                        <a:solidFill>
                          <a:schemeClr val="accent4"/>
                        </a:solidFill>
                        <a:latin typeface="Arial" panose="020B0604020202020204"/>
                      </a:endParaRPr>
                    </a:p>
                  </a:txBody>
                  <a:tcPr>
                    <a:lnL w="12700" algn="ctr">
                      <a:no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0.7</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60°</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270°</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6080.90 km</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876.73 s</a:t>
                      </a:r>
                      <a:endParaRPr lang="en-US" sz="1600">
                        <a:solidFill>
                          <a:schemeClr val="accent4"/>
                        </a:solidFill>
                        <a:latin typeface="Arial" panose="020B0604020202020204"/>
                      </a:endParaRPr>
                    </a:p>
                  </a:txBody>
                  <a:tcPr>
                    <a:lnL w="12700" algn="ctr">
                      <a:solidFill>
                        <a:schemeClr val="tx1"/>
                      </a:solidFill>
                    </a:lnL>
                    <a:lnR w="12700" algn="ctr">
                      <a:solidFill>
                        <a:schemeClr val="tx1"/>
                      </a:solidFill>
                    </a:lnR>
                    <a:lnT w="12700" algn="ctr">
                      <a:solidFill>
                        <a:schemeClr val="tx1"/>
                      </a:solidFill>
                    </a:lnT>
                    <a:lnB w="12700" algn="ctr">
                      <a:noFill/>
                    </a:lnB>
                    <a:noFill/>
                  </a:tcPr>
                </a:tc>
                <a:tc>
                  <a:txBody>
                    <a:bodyPr/>
                    <a:p>
                      <a:pPr algn="ctr">
                        <a:buNone/>
                        <a:defRPr/>
                      </a:pPr>
                      <a:r>
                        <a:rPr lang="en-US" sz="1600">
                          <a:solidFill>
                            <a:schemeClr val="accent4"/>
                          </a:solidFill>
                          <a:latin typeface="Arial" panose="020B0604020202020204"/>
                        </a:rPr>
                        <a:t>67.76%</a:t>
                      </a:r>
                      <a:endParaRPr lang="en-US" sz="1600">
                        <a:solidFill>
                          <a:schemeClr val="accent4"/>
                        </a:solidFill>
                        <a:latin typeface="Arial" panose="020B0604020202020204"/>
                      </a:endParaRPr>
                    </a:p>
                  </a:txBody>
                  <a:tcPr>
                    <a:lnL w="12700" algn="ctr">
                      <a:solidFill>
                        <a:schemeClr val="tx1"/>
                      </a:solidFill>
                    </a:lnL>
                    <a:lnR w="12700" algn="ctr">
                      <a:noFill/>
                    </a:lnR>
                    <a:lnT w="12700" algn="ctr">
                      <a:solidFill>
                        <a:schemeClr val="tx1"/>
                      </a:solidFill>
                    </a:lnT>
                    <a:lnB w="12700" algn="ctr">
                      <a:noFill/>
                    </a:lnB>
                    <a:noFill/>
                  </a:tcPr>
                </a:tc>
              </a:tr>
            </a:tbl>
          </a:graphicData>
        </a:graphic>
      </p:graphicFrame>
      <p:pic>
        <p:nvPicPr>
          <p:cNvPr id="10" name="Picture 6" descr="molnya_alt"/>
          <p:cNvPicPr>
            <a:picLocks noChangeAspect="1"/>
          </p:cNvPicPr>
          <p:nvPr/>
        </p:nvPicPr>
        <p:blipFill>
          <a:blip r:embed="rId2"/>
          <a:stretch>
            <a:fillRect/>
          </a:stretch>
        </p:blipFill>
        <p:spPr bwMode="auto">
          <a:xfrm>
            <a:off x="8027800" y="1686560"/>
            <a:ext cx="4020690" cy="3017519"/>
          </a:xfrm>
          <a:prstGeom prst="rect">
            <a:avLst/>
          </a:prstGeom>
        </p:spPr>
      </p:pic>
      <p:pic>
        <p:nvPicPr>
          <p:cNvPr id="11" name="Picture 7" descr="polar_alt"/>
          <p:cNvPicPr>
            <a:picLocks noChangeAspect="1"/>
          </p:cNvPicPr>
          <p:nvPr/>
        </p:nvPicPr>
        <p:blipFill>
          <a:blip r:embed="rId3"/>
          <a:stretch>
            <a:fillRect/>
          </a:stretch>
        </p:blipFill>
        <p:spPr bwMode="auto">
          <a:xfrm>
            <a:off x="162560" y="1686560"/>
            <a:ext cx="4022466" cy="3017519"/>
          </a:xfrm>
          <a:prstGeom prst="rect">
            <a:avLst/>
          </a:prstGeom>
        </p:spPr>
      </p:pic>
      <p:sp>
        <p:nvSpPr>
          <p:cNvPr id="12" name="Rectangle 12"/>
          <p:cNvSpPr/>
          <p:nvPr/>
        </p:nvSpPr>
        <p:spPr bwMode="auto">
          <a:xfrm>
            <a:off x="7967345" y="966470"/>
            <a:ext cx="386715" cy="753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defRPr/>
            </a:pPr>
            <a:endParaRPr lang="en-US">
              <a:latin typeface="Arial" panose="020B0604020202020204" pitchFamily="34" charset="0"/>
            </a:endParaRPr>
          </a:p>
        </p:txBody>
      </p:sp>
      <p:sp>
        <p:nvSpPr>
          <p:cNvPr id="13" name="Espace réservé du contenu 4"/>
          <p:cNvSpPr>
            <a:spLocks noGrp="1"/>
          </p:cNvSpPr>
          <p:nvPr/>
        </p:nvSpPr>
        <p:spPr bwMode="auto">
          <a:xfrm>
            <a:off x="6024245" y="1069340"/>
            <a:ext cx="6167120" cy="41275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Highly elliptical orbit - out-of-plane manoeuvre</a:t>
            </a:r>
            <a:endParaRPr lang="en-US" sz="200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2</a:t>
            </a:r>
            <a:r>
              <a:rPr lang="en-US"/>
              <a:t>3</a:t>
            </a:r>
            <a:endParaRPr lang="en-US"/>
          </a:p>
        </p:txBody>
      </p:sp>
      <p:sp>
        <p:nvSpPr>
          <p:cNvPr id="3" name="Titre 6"/>
          <p:cNvSpPr>
            <a:spLocks noGrp="1"/>
          </p:cNvSpPr>
          <p:nvPr>
            <p:ph type="title"/>
          </p:nvPr>
        </p:nvSpPr>
        <p:spPr bwMode="auto">
          <a:xfrm>
            <a:off x="337185" y="0"/>
            <a:ext cx="11245849" cy="929005"/>
          </a:xfrm>
        </p:spPr>
        <p:txBody>
          <a:bodyPr/>
          <a:p>
            <a:pPr>
              <a:defRPr/>
            </a:pPr>
            <a:r>
              <a:rPr lang="en-US" i="1"/>
              <a:t>Conclusions &amp; Future achievements</a:t>
            </a:r>
            <a:endParaRPr lang="en-US" i="1"/>
          </a:p>
        </p:txBody>
      </p:sp>
      <p:sp>
        <p:nvSpPr>
          <p:cNvPr id="15" name="Rounded Rectangle 20"/>
          <p:cNvSpPr/>
          <p:nvPr/>
        </p:nvSpPr>
        <p:spPr bwMode="auto">
          <a:xfrm>
            <a:off x="2758440" y="3575050"/>
            <a:ext cx="6675120" cy="2834640"/>
          </a:xfrm>
          <a:prstGeom prst="roundRect">
            <a:avLst>
              <a:gd name="adj" fmla="val 16667"/>
            </a:avLst>
          </a:prstGeom>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p>
            <a:pPr algn="ctr">
              <a:lnSpc>
                <a:spcPct val="150000"/>
              </a:lnSpc>
            </a:pPr>
            <a:r>
              <a:rPr lang="en-US" altLang="en-US" sz="2000">
                <a:sym typeface="+mn-ea"/>
              </a:rPr>
              <a:t>Main issues:</a:t>
            </a:r>
            <a:endParaRPr lang="en-US" altLang="en-US" sz="2000"/>
          </a:p>
          <a:p>
            <a:pPr marL="285750" indent="-285750">
              <a:lnSpc>
                <a:spcPct val="150000"/>
              </a:lnSpc>
              <a:buFont typeface="Arial" panose="020B0604020202020204" pitchFamily="34" charset="0"/>
              <a:buChar char="•"/>
            </a:pPr>
            <a:r>
              <a:rPr lang="en-US" altLang="en-US" sz="2000">
                <a:sym typeface="+mn-ea"/>
              </a:rPr>
              <a:t>Understanding OpenMDAO/dymos framework</a:t>
            </a:r>
            <a:endParaRPr lang="en-US" altLang="en-US" sz="2000"/>
          </a:p>
          <a:p>
            <a:pPr marL="285750" indent="-285750">
              <a:lnSpc>
                <a:spcPct val="150000"/>
              </a:lnSpc>
              <a:buFont typeface="Arial" panose="020B0604020202020204" pitchFamily="34" charset="0"/>
              <a:buChar char="•"/>
            </a:pPr>
            <a:r>
              <a:rPr lang="en-US" altLang="en-US" sz="2000">
                <a:sym typeface="+mn-ea"/>
              </a:rPr>
              <a:t>Inadequate NLP solvers (SLSQP)</a:t>
            </a:r>
            <a:endParaRPr lang="en-US" altLang="en-US" sz="2000"/>
          </a:p>
          <a:p>
            <a:pPr marL="285750" indent="-285750">
              <a:lnSpc>
                <a:spcPct val="150000"/>
              </a:lnSpc>
              <a:buFont typeface="Arial" panose="020B0604020202020204" pitchFamily="34" charset="0"/>
              <a:buChar char="•"/>
            </a:pPr>
            <a:r>
              <a:rPr lang="en-US" altLang="en-US" sz="2000">
                <a:sym typeface="+mn-ea"/>
              </a:rPr>
              <a:t>Poor State of the Art</a:t>
            </a:r>
            <a:endParaRPr lang="en-US" altLang="en-US" sz="2000"/>
          </a:p>
          <a:p>
            <a:pPr marL="285750" indent="-285750">
              <a:lnSpc>
                <a:spcPct val="150000"/>
              </a:lnSpc>
              <a:buFont typeface="Arial" panose="020B0604020202020204" pitchFamily="34" charset="0"/>
              <a:buChar char="•"/>
            </a:pPr>
            <a:r>
              <a:rPr lang="en-US" altLang="en-US" sz="2000">
                <a:sym typeface="+mn-ea"/>
              </a:rPr>
              <a:t>Difficulties while selecting correct transctiption</a:t>
            </a:r>
            <a:endParaRPr lang="en-US" altLang="en-US" sz="2000"/>
          </a:p>
          <a:p>
            <a:pPr marL="285750" indent="-285750">
              <a:lnSpc>
                <a:spcPct val="150000"/>
              </a:lnSpc>
              <a:buFont typeface="Arial" panose="020B0604020202020204" pitchFamily="34" charset="0"/>
              <a:buChar char="•"/>
            </a:pPr>
            <a:r>
              <a:rPr lang="en-US" altLang="en-US" sz="2000">
                <a:sym typeface="+mn-ea"/>
              </a:rPr>
              <a:t>High sensitivity to variables scaling</a:t>
            </a:r>
            <a:endParaRPr lang="en-US" sz="2000" b="1">
              <a:solidFill>
                <a:srgbClr val="00B050"/>
              </a:solidFill>
              <a:latin typeface="Arial" panose="020B0604020202020204"/>
              <a:cs typeface="Arial" panose="020B0604020202020204"/>
            </a:endParaRPr>
          </a:p>
        </p:txBody>
      </p:sp>
      <p:sp>
        <p:nvSpPr>
          <p:cNvPr id="14" name="Rounded Rectangle 20"/>
          <p:cNvSpPr/>
          <p:nvPr/>
        </p:nvSpPr>
        <p:spPr bwMode="auto">
          <a:xfrm>
            <a:off x="502285" y="1200150"/>
            <a:ext cx="4572000" cy="2103120"/>
          </a:xfrm>
          <a:prstGeom prst="roundRect">
            <a:avLst>
              <a:gd name="adj" fmla="val 16667"/>
            </a:avLst>
          </a:prstGeom>
          <a:ln w="38100"/>
        </p:spPr>
        <p:style>
          <a:lnRef idx="2">
            <a:schemeClr val="accent5"/>
          </a:lnRef>
          <a:fillRef idx="1">
            <a:schemeClr val="lt1"/>
          </a:fillRef>
          <a:effectRef idx="0">
            <a:schemeClr val="accent5"/>
          </a:effectRef>
          <a:fontRef idx="minor">
            <a:schemeClr val="dk1"/>
          </a:fontRef>
        </p:style>
        <p:txBody>
          <a:bodyPr rtlCol="0" anchor="ctr"/>
          <a:p>
            <a:pPr algn="ctr">
              <a:lnSpc>
                <a:spcPct val="150000"/>
              </a:lnSpc>
              <a:defRPr/>
            </a:pPr>
            <a:r>
              <a:rPr lang="en-US" sz="2000">
                <a:solidFill>
                  <a:schemeClr val="tx1"/>
                </a:solidFill>
                <a:latin typeface="Arial" panose="020B0604020202020204"/>
                <a:sym typeface="+mn-ea"/>
              </a:rPr>
              <a:t>3D ascent trajectory improvements:</a:t>
            </a:r>
            <a:endParaRPr lang="en-US" sz="2000">
              <a:solidFill>
                <a:schemeClr val="tx1"/>
              </a:solidFill>
              <a:latin typeface="Arial" panose="020B0604020202020204"/>
            </a:endParaRPr>
          </a:p>
          <a:p>
            <a:pPr marL="285750" indent="-285750">
              <a:lnSpc>
                <a:spcPct val="150000"/>
              </a:lnSpc>
              <a:buFont typeface="Arial" panose="020B0604020202020204"/>
              <a:buChar char="•"/>
              <a:defRPr/>
            </a:pPr>
            <a:r>
              <a:rPr lang="en-US" sz="2000">
                <a:solidFill>
                  <a:schemeClr val="tx1"/>
                </a:solidFill>
                <a:latin typeface="Arial" panose="020B0604020202020204"/>
                <a:sym typeface="+mn-ea"/>
              </a:rPr>
              <a:t>Variable thrust</a:t>
            </a:r>
            <a:endParaRPr lang="en-US" sz="2000">
              <a:solidFill>
                <a:schemeClr val="tx1"/>
              </a:solidFill>
              <a:latin typeface="Arial" panose="020B0604020202020204"/>
            </a:endParaRPr>
          </a:p>
          <a:p>
            <a:pPr marL="285750" indent="-285750">
              <a:lnSpc>
                <a:spcPct val="150000"/>
              </a:lnSpc>
              <a:buFont typeface="Arial" panose="020B0604020202020204"/>
              <a:buChar char="•"/>
              <a:defRPr/>
            </a:pPr>
            <a:r>
              <a:rPr lang="en-US" sz="2000">
                <a:solidFill>
                  <a:schemeClr val="tx1"/>
                </a:solidFill>
                <a:latin typeface="Arial" panose="020B0604020202020204"/>
                <a:sym typeface="+mn-ea"/>
              </a:rPr>
              <a:t>Limits on attitude rates</a:t>
            </a:r>
            <a:endParaRPr lang="en-US" sz="2000">
              <a:solidFill>
                <a:schemeClr val="tx1"/>
              </a:solidFill>
              <a:latin typeface="Arial" panose="020B0604020202020204"/>
            </a:endParaRPr>
          </a:p>
          <a:p>
            <a:pPr marL="285750" indent="-285750">
              <a:lnSpc>
                <a:spcPct val="150000"/>
              </a:lnSpc>
              <a:buFont typeface="Arial" panose="020B0604020202020204"/>
              <a:buChar char="•"/>
              <a:defRPr/>
            </a:pPr>
            <a:r>
              <a:rPr lang="en-US" sz="2000">
                <a:solidFill>
                  <a:schemeClr val="tx1"/>
                </a:solidFill>
                <a:latin typeface="Arial" panose="020B0604020202020204"/>
                <a:sym typeface="+mn-ea"/>
              </a:rPr>
              <a:t>Constraints on ground clearance</a:t>
            </a:r>
            <a:r>
              <a:rPr lang="en-US" sz="2000">
                <a:latin typeface="Arial" panose="020B0604020202020204"/>
                <a:sym typeface="+mn-ea"/>
              </a:rPr>
              <a:t> </a:t>
            </a:r>
            <a:endParaRPr lang="en-US" sz="2000" b="1">
              <a:solidFill>
                <a:srgbClr val="00B050"/>
              </a:solidFill>
              <a:latin typeface="Arial" panose="020B0604020202020204"/>
              <a:cs typeface="Arial" panose="020B0604020202020204"/>
            </a:endParaRPr>
          </a:p>
        </p:txBody>
      </p:sp>
      <p:sp>
        <p:nvSpPr>
          <p:cNvPr id="16" name="Rounded Rectangle 20"/>
          <p:cNvSpPr/>
          <p:nvPr/>
        </p:nvSpPr>
        <p:spPr bwMode="auto">
          <a:xfrm>
            <a:off x="7117715" y="1200150"/>
            <a:ext cx="4572000" cy="2103120"/>
          </a:xfrm>
          <a:prstGeom prst="roundRect">
            <a:avLst>
              <a:gd name="adj" fmla="val 16667"/>
            </a:avLst>
          </a:prstGeom>
          <a:ln w="38100"/>
        </p:spPr>
        <p:style>
          <a:lnRef idx="2">
            <a:schemeClr val="accent4"/>
          </a:lnRef>
          <a:fillRef idx="1">
            <a:schemeClr val="lt1"/>
          </a:fillRef>
          <a:effectRef idx="0">
            <a:schemeClr val="accent4"/>
          </a:effectRef>
          <a:fontRef idx="minor">
            <a:schemeClr val="dk1"/>
          </a:fontRef>
        </p:style>
        <p:txBody>
          <a:bodyPr rtlCol="0" anchor="ctr"/>
          <a:p>
            <a:pPr algn="ctr">
              <a:lnSpc>
                <a:spcPct val="150000"/>
              </a:lnSpc>
              <a:defRPr/>
            </a:pPr>
            <a:r>
              <a:rPr lang="en-US" sz="2000">
                <a:latin typeface="Arial" panose="020B0604020202020204"/>
                <a:sym typeface="+mn-ea"/>
              </a:rPr>
              <a:t>Other developments:</a:t>
            </a:r>
            <a:endParaRPr lang="en-US" sz="2000">
              <a:latin typeface="Arial" panose="020B0604020202020204"/>
            </a:endParaRPr>
          </a:p>
          <a:p>
            <a:pPr marL="285750" indent="-285750">
              <a:lnSpc>
                <a:spcPct val="150000"/>
              </a:lnSpc>
              <a:buFont typeface="Arial" panose="020B0604020202020204"/>
              <a:buChar char="•"/>
              <a:defRPr/>
            </a:pPr>
            <a:r>
              <a:rPr lang="en-US" sz="2000">
                <a:latin typeface="Arial" panose="020B0604020202020204"/>
                <a:sym typeface="+mn-ea"/>
              </a:rPr>
              <a:t>3D descent trajectory</a:t>
            </a:r>
            <a:endParaRPr lang="en-US" sz="2000">
              <a:latin typeface="Arial" panose="020B0604020202020204"/>
            </a:endParaRPr>
          </a:p>
          <a:p>
            <a:pPr marL="285750" indent="-285750">
              <a:lnSpc>
                <a:spcPct val="150000"/>
              </a:lnSpc>
              <a:buFont typeface="Arial" panose="020B0604020202020204"/>
              <a:buChar char="•"/>
              <a:defRPr/>
            </a:pPr>
            <a:r>
              <a:rPr lang="en-US" sz="2000">
                <a:latin typeface="Arial" panose="020B0604020202020204"/>
                <a:sym typeface="+mn-ea"/>
              </a:rPr>
              <a:t>High fidelity gravity model</a:t>
            </a:r>
            <a:endParaRPr lang="en-US" sz="2000">
              <a:latin typeface="Arial" panose="020B0604020202020204"/>
            </a:endParaRPr>
          </a:p>
          <a:p>
            <a:pPr marL="285750" indent="-285750">
              <a:lnSpc>
                <a:spcPct val="150000"/>
              </a:lnSpc>
              <a:buFont typeface="Arial" panose="020B0604020202020204"/>
              <a:buChar char="•"/>
              <a:defRPr/>
            </a:pPr>
            <a:r>
              <a:rPr lang="en-US" sz="2000">
                <a:latin typeface="Arial" panose="020B0604020202020204"/>
                <a:sym typeface="+mn-ea"/>
              </a:rPr>
              <a:t>Moon rotation</a:t>
            </a:r>
            <a:endParaRPr lang="en-US" sz="2000" b="1">
              <a:solidFill>
                <a:srgbClr val="00B050"/>
              </a:solidFill>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2</a:t>
            </a:r>
            <a:r>
              <a:rPr lang="en-US"/>
              <a:t>4</a:t>
            </a:r>
            <a:endParaRPr lang="en-US"/>
          </a:p>
        </p:txBody>
      </p:sp>
      <p:sp>
        <p:nvSpPr>
          <p:cNvPr id="3" name="Titre 6"/>
          <p:cNvSpPr>
            <a:spLocks noGrp="1"/>
          </p:cNvSpPr>
          <p:nvPr>
            <p:ph type="title"/>
          </p:nvPr>
        </p:nvSpPr>
        <p:spPr bwMode="auto">
          <a:xfrm>
            <a:off x="337185" y="0"/>
            <a:ext cx="11245849" cy="929005"/>
          </a:xfrm>
        </p:spPr>
        <p:txBody>
          <a:bodyPr/>
          <a:p>
            <a:pPr>
              <a:defRPr/>
            </a:pPr>
            <a:r>
              <a:rPr lang="en-US" altLang="en-US" i="1"/>
              <a:t>Selected bibliography</a:t>
            </a:r>
            <a:endParaRPr lang="en-US" altLang="en-US" i="1"/>
          </a:p>
        </p:txBody>
      </p:sp>
      <p:sp>
        <p:nvSpPr>
          <p:cNvPr id="4" name="Text Box 3"/>
          <p:cNvSpPr txBox="1"/>
          <p:nvPr/>
        </p:nvSpPr>
        <p:spPr>
          <a:xfrm>
            <a:off x="850900" y="1054100"/>
            <a:ext cx="10490200" cy="5292725"/>
          </a:xfrm>
          <a:prstGeom prst="rect">
            <a:avLst/>
          </a:prstGeom>
          <a:noFill/>
        </p:spPr>
        <p:txBody>
          <a:bodyPr wrap="square" rtlCol="0">
            <a:spAutoFit/>
          </a:bodyPr>
          <a:p>
            <a:pPr indent="360045" eaLnBrk="1" fontAlgn="auto" latinLnBrk="0" hangingPunct="1">
              <a:spcAft>
                <a:spcPts val="500"/>
              </a:spcAft>
            </a:pPr>
            <a:r>
              <a:rPr lang="en-US" sz="1200"/>
              <a:t>Benson, David. A Gauss Pseudospectral Transcription for Optimal Control. Massachusetts Institute of Technology, 2005, https://dspace.mit.edu/handle/1721.1/28919.</a:t>
            </a:r>
            <a:endParaRPr lang="en-US" sz="1200"/>
          </a:p>
          <a:p>
            <a:pPr indent="360045" eaLnBrk="1" fontAlgn="auto" latinLnBrk="0" hangingPunct="1">
              <a:spcAft>
                <a:spcPts val="500"/>
              </a:spcAft>
            </a:pPr>
            <a:r>
              <a:rPr lang="en-US" sz="1200"/>
              <a:t>Find Minimum of Constrained Nonlinear Multivariable Function. https://www.mathworks.com/help/optim/ug/fmincon.html?s_tid=srchtitle.</a:t>
            </a:r>
            <a:endParaRPr lang="en-US" sz="1200"/>
          </a:p>
          <a:p>
            <a:pPr indent="360045" eaLnBrk="1" fontAlgn="auto" latinLnBrk="0" hangingPunct="1">
              <a:spcAft>
                <a:spcPts val="500"/>
              </a:spcAft>
            </a:pPr>
            <a:r>
              <a:rPr lang="en-US" sz="1200"/>
              <a:t>Gill, Philip E., et al. ‘SNOPT: An SQP Algorithm for Large-Scale Constrained Optimization’. </a:t>
            </a:r>
            <a:r>
              <a:rPr lang="en-US" sz="1200" i="1"/>
              <a:t>SIAM Review</a:t>
            </a:r>
            <a:r>
              <a:rPr lang="en-US" sz="1200"/>
              <a:t>, vol. 47, no. 1, Jan. 2005, pp. 99–131. doi:10.1137/S0036144504446096.</a:t>
            </a:r>
            <a:endParaRPr lang="en-US" sz="1200"/>
          </a:p>
          <a:p>
            <a:pPr indent="360045" eaLnBrk="1" fontAlgn="auto" latinLnBrk="0" hangingPunct="1">
              <a:spcAft>
                <a:spcPts val="500"/>
              </a:spcAft>
            </a:pPr>
            <a:r>
              <a:rPr lang="en-US" sz="1200"/>
              <a:t>Gray, Justin S., et al. ‘OpenMDAO: An Open-Source Framework for Multidisciplinary Design, Analysis, and Optimization’. </a:t>
            </a:r>
            <a:r>
              <a:rPr lang="en-US" sz="1200" i="1"/>
              <a:t>Structural and Multidisciplinary Optimization</a:t>
            </a:r>
            <a:r>
              <a:rPr lang="en-US" sz="1200"/>
              <a:t>, vol. 59, no. 4, Apr. 2019, pp. 1075–104. doi:10.1007/s00158-019-02211-z.</a:t>
            </a:r>
            <a:endParaRPr lang="en-US" sz="1200"/>
          </a:p>
          <a:p>
            <a:pPr indent="360045" eaLnBrk="1" fontAlgn="auto" latinLnBrk="0" hangingPunct="1">
              <a:spcAft>
                <a:spcPts val="500"/>
              </a:spcAft>
            </a:pPr>
            <a:r>
              <a:rPr lang="en-US" sz="1200"/>
              <a:t>Hendricks, Eric S., et al. ‘Simultaneous Propulsion System and Trajectory Optimization’. </a:t>
            </a:r>
            <a:r>
              <a:rPr lang="en-US" sz="1200" i="1"/>
              <a:t>18th AIAA/ISSMO Multidisciplinary Analysis and Optimization Conference</a:t>
            </a:r>
            <a:r>
              <a:rPr lang="en-US" sz="1200"/>
              <a:t>, American Institute of Aeronautics and Astronautics, 2017. doi:10.2514/6.2017-4435.</a:t>
            </a:r>
            <a:endParaRPr lang="en-US" sz="1200"/>
          </a:p>
          <a:p>
            <a:pPr indent="360045" eaLnBrk="1" fontAlgn="auto" latinLnBrk="0" hangingPunct="1">
              <a:spcAft>
                <a:spcPts val="500"/>
              </a:spcAft>
            </a:pPr>
            <a:r>
              <a:rPr lang="en-US" sz="1200"/>
              <a:t>HSL, A Collection of Fortran Codes for Large Scale Scientific Computation. http://www.hsl.rl.ac.uk/.</a:t>
            </a:r>
            <a:endParaRPr lang="en-US" sz="1200"/>
          </a:p>
          <a:p>
            <a:pPr indent="360045" eaLnBrk="1" fontAlgn="auto" latinLnBrk="0" hangingPunct="1">
              <a:spcAft>
                <a:spcPts val="500"/>
              </a:spcAft>
            </a:pPr>
            <a:r>
              <a:rPr lang="en-US" sz="1200"/>
              <a:t>Longuski, Jim, et al. </a:t>
            </a:r>
            <a:r>
              <a:rPr lang="en-US" sz="1200" i="1"/>
              <a:t>Optimal Control with Aerospace Applications</a:t>
            </a:r>
            <a:r>
              <a:rPr lang="en-US" sz="1200"/>
              <a:t>. Springer ; Published jointly by Microcosm Press, 2014.</a:t>
            </a:r>
            <a:endParaRPr lang="en-US" sz="1200"/>
          </a:p>
          <a:p>
            <a:pPr indent="360045" eaLnBrk="1" fontAlgn="auto" latinLnBrk="0" hangingPunct="1">
              <a:spcAft>
                <a:spcPts val="500"/>
              </a:spcAft>
            </a:pPr>
            <a:r>
              <a:rPr lang="en-US" sz="1200"/>
              <a:t>Ma, Lin, et al. ‘Trajectory Optimization for Lunar Rover Performing Vertical Takeoff Vertical Landing Maneuvers in the Presence of Terrain’. </a:t>
            </a:r>
            <a:r>
              <a:rPr lang="en-US" sz="1200" i="1"/>
              <a:t>Acta Astronautica</a:t>
            </a:r>
            <a:r>
              <a:rPr lang="en-US" sz="1200"/>
              <a:t>, vol. 146, May 2018, pp. 289–99. doi:10.1016/j.actaastro.2018.03.013.</a:t>
            </a:r>
            <a:endParaRPr lang="en-US" sz="1200"/>
          </a:p>
          <a:p>
            <a:pPr indent="360045" eaLnBrk="1" fontAlgn="auto" latinLnBrk="0" hangingPunct="1">
              <a:spcAft>
                <a:spcPts val="500"/>
              </a:spcAft>
            </a:pPr>
            <a:r>
              <a:rPr lang="en-US" sz="1200"/>
              <a:t>Patterson, Michael A., and Anil V. Rao. ‘GPOPS-II: A MATLAB Software for Solving Multiple-Phase Optimal Control Problems Using Hp-Adaptive Gaussian Quadrature Collocation Methods and Sparse Nonlinear Programming’. </a:t>
            </a:r>
            <a:r>
              <a:rPr lang="en-US" sz="1200" i="1"/>
              <a:t>ACM Transactions on Mathematical Software</a:t>
            </a:r>
            <a:r>
              <a:rPr lang="en-US" sz="1200"/>
              <a:t>, vol. 41, no. 1, Oct. 2014, pp. 1–37. doi:10.1145/2558904.</a:t>
            </a:r>
            <a:endParaRPr lang="en-US" sz="1200"/>
          </a:p>
          <a:p>
            <a:pPr indent="360045" eaLnBrk="1" fontAlgn="auto" latinLnBrk="0" hangingPunct="1">
              <a:spcAft>
                <a:spcPts val="500"/>
              </a:spcAft>
            </a:pPr>
            <a:r>
              <a:rPr lang="en-US" sz="1200"/>
              <a:t>Ramanan, R. V., and Madan Lal. ‘Analysis of Optimal Strategies for Soft Landing on the Moon from Lunar Parking Orbits’. </a:t>
            </a:r>
            <a:r>
              <a:rPr lang="en-US" sz="1200" i="1"/>
              <a:t>Journal of Earth System Science</a:t>
            </a:r>
            <a:r>
              <a:rPr lang="en-US" sz="1200"/>
              <a:t>, vol. 114, no. 6, Dec. 2005, pp. 807–13. doi:10.1007/BF02715967.</a:t>
            </a:r>
            <a:endParaRPr lang="en-US" sz="1200"/>
          </a:p>
          <a:p>
            <a:pPr indent="360045" eaLnBrk="1" fontAlgn="auto" latinLnBrk="0" hangingPunct="1">
              <a:spcAft>
                <a:spcPts val="500"/>
              </a:spcAft>
            </a:pPr>
            <a:r>
              <a:rPr lang="en-US" sz="1200"/>
              <a:t>Shirazi, Abolfazl, et al. ‘Spacecraft Trajectory Optimization: A Review of Models, Objectives, Approaches and Solutions’. </a:t>
            </a:r>
            <a:r>
              <a:rPr lang="en-US" sz="1200" i="1"/>
              <a:t>Progress in Aerospace Sciences</a:t>
            </a:r>
            <a:r>
              <a:rPr lang="en-US" sz="1200"/>
              <a:t>, vol. 102, Oct. 2018, pp. 76–98. doi:10.1016/j.paerosci.2018.07.007.</a:t>
            </a:r>
            <a:endParaRPr lang="en-US" sz="1200"/>
          </a:p>
          <a:p>
            <a:pPr indent="360045" eaLnBrk="1" fontAlgn="auto" latinLnBrk="0" hangingPunct="1">
              <a:spcAft>
                <a:spcPts val="500"/>
              </a:spcAft>
            </a:pPr>
            <a:r>
              <a:rPr lang="en-US" sz="1200"/>
              <a:t>Topputo, F., and C. Zhang. ‘Survey of Direct Transcription for Low-Thrust Space Trajectory Optimization with Applications’. </a:t>
            </a:r>
            <a:r>
              <a:rPr lang="en-US" sz="1200" i="1"/>
              <a:t>Abstract and Applied Analysis</a:t>
            </a:r>
            <a:r>
              <a:rPr lang="en-US" sz="1200"/>
              <a:t>, vol. 2014, 2014, pp. 1–15. doi:10.1155/2014/851720.</a:t>
            </a:r>
            <a:endParaRPr lang="en-US" sz="1200"/>
          </a:p>
          <a:p>
            <a:pPr indent="360045" eaLnBrk="1" fontAlgn="auto" latinLnBrk="0" hangingPunct="1">
              <a:spcAft>
                <a:spcPts val="500"/>
              </a:spcAft>
            </a:pPr>
            <a:r>
              <a:rPr lang="en-US" sz="1200"/>
              <a:t>Wächter, Andreas, and Lorenz T. Biegler. ‘On the Implementation of an Interior-Point Filter Line-Search Algorithm for Large-Scale Nonlinear Programming’. </a:t>
            </a:r>
            <a:r>
              <a:rPr lang="en-US" sz="1200" i="1"/>
              <a:t>Mathematical Programming</a:t>
            </a:r>
            <a:r>
              <a:rPr lang="en-US" sz="1200"/>
              <a:t>, vol. 106, no. 1, Mar. 2006, pp. 25–57. doi:10.1007/s10107-004-0559-y.</a:t>
            </a: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Box 1"/>
          <p:cNvSpPr/>
          <p:nvPr/>
        </p:nvSpPr>
        <p:spPr bwMode="auto">
          <a:xfrm>
            <a:off x="530860" y="2398395"/>
            <a:ext cx="5753100" cy="2061210"/>
          </a:xfrm>
          <a:prstGeom prst="rect">
            <a:avLst/>
          </a:prstGeom>
          <a:solidFill>
            <a:schemeClr val="bg2"/>
          </a:solidFill>
        </p:spPr>
        <p:txBody>
          <a:bodyPr wrap="square" rtlCol="0">
            <a:spAutoFit/>
          </a:bodyPr>
          <a:p>
            <a:pPr algn="ctr">
              <a:defRPr/>
            </a:pPr>
            <a:r>
              <a:rPr lang="en-US" sz="3200" b="1">
                <a:solidFill>
                  <a:srgbClr val="122372"/>
                </a:solidFill>
                <a:latin typeface="Arial" panose="020B0604020202020204"/>
                <a:cs typeface="Arial" panose="020B0604020202020204"/>
              </a:rPr>
              <a:t>Thank you for your attention</a:t>
            </a:r>
            <a:endParaRPr lang="en-US" sz="3200" b="1">
              <a:solidFill>
                <a:srgbClr val="122372"/>
              </a:solidFill>
              <a:latin typeface="Arial" panose="020B0604020202020204"/>
              <a:cs typeface="Arial" panose="020B0604020202020204"/>
            </a:endParaRPr>
          </a:p>
          <a:p>
            <a:pPr algn="ctr">
              <a:defRPr/>
            </a:pPr>
            <a:endParaRPr lang="en-US" sz="3200" b="1">
              <a:solidFill>
                <a:srgbClr val="122372"/>
              </a:solidFill>
              <a:latin typeface="Arial" panose="020B0604020202020204"/>
              <a:cs typeface="Arial" panose="020B0604020202020204"/>
            </a:endParaRPr>
          </a:p>
          <a:p>
            <a:pPr algn="ctr">
              <a:defRPr/>
            </a:pPr>
            <a:r>
              <a:rPr lang="en-US" sz="3200" b="1">
                <a:solidFill>
                  <a:srgbClr val="122372"/>
                </a:solidFill>
                <a:latin typeface="Arial" panose="020B0604020202020204"/>
                <a:cs typeface="Arial" panose="020B0604020202020204"/>
              </a:rPr>
              <a:t>Any question?</a:t>
            </a:r>
            <a:endParaRPr lang="en-US" sz="3200" b="1">
              <a:solidFill>
                <a:srgbClr val="122372"/>
              </a:solidFill>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Context</a:t>
            </a:r>
            <a:endParaRPr lang="en-US" i="1">
              <a:latin typeface="Arial" panose="020B0604020202020204"/>
              <a:cs typeface="Arial" panose="020B0604020202020204"/>
            </a:endParaRPr>
          </a:p>
        </p:txBody>
      </p:sp>
      <p:sp>
        <p:nvSpPr>
          <p:cNvPr id="5" name="Espace réservé du contenu 4"/>
          <p:cNvSpPr>
            <a:spLocks noGrp="1"/>
          </p:cNvSpPr>
          <p:nvPr>
            <p:ph idx="1"/>
          </p:nvPr>
        </p:nvSpPr>
        <p:spPr bwMode="auto">
          <a:xfrm>
            <a:off x="156210" y="1294130"/>
            <a:ext cx="5882640" cy="652780"/>
          </a:xfrm>
        </p:spPr>
        <p:txBody>
          <a:bodyPr/>
          <a:lstStyle/>
          <a:p>
            <a:pPr marL="0" indent="0">
              <a:buNone/>
              <a:defRPr/>
            </a:pPr>
            <a:r>
              <a:rPr lang="en-US" sz="2800"/>
              <a:t>Moon and Mars Exploration</a:t>
            </a:r>
            <a:endParaRPr lang="en-US" sz="2800"/>
          </a:p>
        </p:txBody>
      </p:sp>
      <p:sp>
        <p:nvSpPr>
          <p:cNvPr id="6" name="Espace réservé du pied de page 8"/>
          <p:cNvSpPr>
            <a:spLocks noGrp="1"/>
          </p:cNvSpPr>
          <p:nvPr>
            <p:ph type="ftr" sz="quarter" idx="11"/>
          </p:nvPr>
        </p:nvSpPr>
        <p:spPr bwMode="auto"/>
        <p:txBody>
          <a:bodyPr/>
          <a:lstStyle/>
          <a:p>
            <a:pPr>
              <a:defRPr/>
            </a:pPr>
            <a:r>
              <a:rPr lang="fr-FR"/>
              <a:t>ISAE-SUPAERO</a:t>
            </a:r>
            <a:endParaRPr lang="fr-FR"/>
          </a:p>
        </p:txBody>
      </p:sp>
      <p:sp>
        <p:nvSpPr>
          <p:cNvPr id="7" name="Espace réservé du numéro de diapositive 9"/>
          <p:cNvSpPr>
            <a:spLocks noGrp="1"/>
          </p:cNvSpPr>
          <p:nvPr>
            <p:ph type="sldNum" sz="quarter" idx="12"/>
          </p:nvPr>
        </p:nvSpPr>
        <p:spPr bwMode="auto"/>
        <p:txBody>
          <a:bodyPr/>
          <a:lstStyle/>
          <a:p>
            <a:pPr>
              <a:defRPr/>
            </a:pPr>
            <a:r>
              <a:rPr lang="fr-FR"/>
              <a:t>3</a:t>
            </a:r>
            <a:endParaRPr lang="fr-FR"/>
          </a:p>
        </p:txBody>
      </p:sp>
      <p:sp>
        <p:nvSpPr>
          <p:cNvPr id="8" name="Espace réservé du contenu 4"/>
          <p:cNvSpPr>
            <a:spLocks noGrp="1"/>
          </p:cNvSpPr>
          <p:nvPr/>
        </p:nvSpPr>
        <p:spPr bwMode="auto">
          <a:xfrm>
            <a:off x="156210" y="3004185"/>
            <a:ext cx="6045200" cy="68008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r>
              <a:rPr lang="en-US" sz="2900" i="1"/>
              <a:t>In-situ </a:t>
            </a:r>
            <a:r>
              <a:rPr lang="en-US" sz="2900"/>
              <a:t>resources exploitation</a:t>
            </a:r>
            <a:endParaRPr lang="en-US" sz="2900"/>
          </a:p>
        </p:txBody>
      </p:sp>
      <p:sp>
        <p:nvSpPr>
          <p:cNvPr id="9" name="Espace réservé du contenu 4"/>
          <p:cNvSpPr>
            <a:spLocks noGrp="1"/>
          </p:cNvSpPr>
          <p:nvPr/>
        </p:nvSpPr>
        <p:spPr bwMode="auto">
          <a:xfrm>
            <a:off x="208915" y="5007610"/>
            <a:ext cx="5939790" cy="68008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r>
              <a:rPr lang="en-US" sz="2800"/>
              <a:t>Lunar Orbital Platform Gateway</a:t>
            </a:r>
            <a:endParaRPr lang="en-US" sz="2800"/>
          </a:p>
        </p:txBody>
      </p:sp>
      <p:pic>
        <p:nvPicPr>
          <p:cNvPr id="10" name="Picture 6" descr="lm-lopg"/>
          <p:cNvPicPr>
            <a:picLocks noChangeAspect="1"/>
          </p:cNvPicPr>
          <p:nvPr/>
        </p:nvPicPr>
        <p:blipFill>
          <a:blip r:embed="rId1"/>
          <a:srcRect l="20107" t="30364"/>
          <a:stretch>
            <a:fillRect/>
          </a:stretch>
        </p:blipFill>
        <p:spPr bwMode="auto">
          <a:xfrm>
            <a:off x="6497320" y="3772535"/>
            <a:ext cx="5503545" cy="2699385"/>
          </a:xfrm>
          <a:prstGeom prst="rect">
            <a:avLst/>
          </a:prstGeom>
        </p:spPr>
      </p:pic>
      <p:sp>
        <p:nvSpPr>
          <p:cNvPr id="11" name="Espace réservé du contenu 4"/>
          <p:cNvSpPr>
            <a:spLocks noGrp="1"/>
          </p:cNvSpPr>
          <p:nvPr/>
        </p:nvSpPr>
        <p:spPr bwMode="auto">
          <a:xfrm>
            <a:off x="9333230" y="6471919"/>
            <a:ext cx="2616200" cy="26606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r>
              <a:rPr lang="en-US" sz="1400" i="1"/>
              <a:t>credits: </a:t>
            </a:r>
            <a:r>
              <a:rPr lang="en-US" sz="1400"/>
              <a:t>Lockheed Martin</a:t>
            </a:r>
            <a:endParaRPr lang="en-US" sz="1400"/>
          </a:p>
        </p:txBody>
      </p:sp>
      <p:pic>
        <p:nvPicPr>
          <p:cNvPr id="12" name="Picture 10" descr="lm-lander"/>
          <p:cNvPicPr>
            <a:picLocks noChangeAspect="1"/>
          </p:cNvPicPr>
          <p:nvPr/>
        </p:nvPicPr>
        <p:blipFill>
          <a:blip r:embed="rId2"/>
          <a:srcRect l="970" r="2152" b="16587"/>
          <a:stretch>
            <a:fillRect/>
          </a:stretch>
        </p:blipFill>
        <p:spPr bwMode="auto">
          <a:xfrm>
            <a:off x="6497320" y="1011555"/>
            <a:ext cx="5518150" cy="26727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Context</a:t>
            </a:r>
            <a:endParaRPr lang="en-US" i="1">
              <a:latin typeface="Arial" panose="020B0604020202020204"/>
              <a:cs typeface="Arial" panose="020B0604020202020204"/>
            </a:endParaRPr>
          </a:p>
        </p:txBody>
      </p:sp>
      <p:sp>
        <p:nvSpPr>
          <p:cNvPr id="5" name="Espace réservé du contenu 4"/>
          <p:cNvSpPr>
            <a:spLocks noGrp="1"/>
          </p:cNvSpPr>
          <p:nvPr>
            <p:ph idx="1"/>
          </p:nvPr>
        </p:nvSpPr>
        <p:spPr bwMode="auto">
          <a:xfrm>
            <a:off x="3004185" y="5861050"/>
            <a:ext cx="2574925" cy="613410"/>
          </a:xfrm>
        </p:spPr>
        <p:txBody>
          <a:bodyPr/>
          <a:lstStyle/>
          <a:p>
            <a:pPr marL="0" indent="0">
              <a:lnSpc>
                <a:spcPct val="105000"/>
              </a:lnSpc>
              <a:buNone/>
              <a:defRPr/>
            </a:pPr>
            <a:r>
              <a:rPr lang="en-US" sz="1400" i="1"/>
              <a:t>credits</a:t>
            </a:r>
            <a:r>
              <a:rPr lang="en-US" sz="1400"/>
              <a:t>: Purdue University</a:t>
            </a:r>
            <a:r>
              <a:rPr lang="en-US"/>
              <a:t> </a:t>
            </a:r>
            <a:endParaRPr lang="en-US"/>
          </a:p>
        </p:txBody>
      </p:sp>
      <p:sp>
        <p:nvSpPr>
          <p:cNvPr id="6" name="Espace réservé du pied de page 8"/>
          <p:cNvSpPr>
            <a:spLocks noGrp="1"/>
          </p:cNvSpPr>
          <p:nvPr>
            <p:ph type="ftr" sz="quarter" idx="11"/>
          </p:nvPr>
        </p:nvSpPr>
        <p:spPr bwMode="auto"/>
        <p:txBody>
          <a:bodyPr/>
          <a:lstStyle/>
          <a:p>
            <a:pPr>
              <a:defRPr/>
            </a:pPr>
            <a:r>
              <a:rPr lang="fr-FR"/>
              <a:t>ISAE-SUPAERO</a:t>
            </a:r>
            <a:endParaRPr lang="fr-FR"/>
          </a:p>
        </p:txBody>
      </p:sp>
      <p:sp>
        <p:nvSpPr>
          <p:cNvPr id="7" name="Espace réservé du numéro de diapositive 9"/>
          <p:cNvSpPr>
            <a:spLocks noGrp="1"/>
          </p:cNvSpPr>
          <p:nvPr>
            <p:ph type="sldNum" sz="quarter" idx="12"/>
          </p:nvPr>
        </p:nvSpPr>
        <p:spPr bwMode="auto"/>
        <p:txBody>
          <a:bodyPr/>
          <a:lstStyle/>
          <a:p>
            <a:pPr>
              <a:defRPr/>
            </a:pPr>
            <a:r>
              <a:rPr lang="fr-FR"/>
              <a:t>4</a:t>
            </a:r>
            <a:endParaRPr lang="fr-FR"/>
          </a:p>
        </p:txBody>
      </p:sp>
      <p:pic>
        <p:nvPicPr>
          <p:cNvPr id="8" name="Picture 1" descr="nrho-purdue"/>
          <p:cNvPicPr>
            <a:picLocks noChangeAspect="1"/>
          </p:cNvPicPr>
          <p:nvPr/>
        </p:nvPicPr>
        <p:blipFill>
          <a:blip r:embed="rId1"/>
          <a:stretch>
            <a:fillRect/>
          </a:stretch>
        </p:blipFill>
        <p:spPr bwMode="auto">
          <a:xfrm>
            <a:off x="3004185" y="1659255"/>
            <a:ext cx="6083935" cy="4420870"/>
          </a:xfrm>
          <a:prstGeom prst="rect">
            <a:avLst/>
          </a:prstGeom>
        </p:spPr>
      </p:pic>
      <p:sp>
        <p:nvSpPr>
          <p:cNvPr id="9" name="Espace réservé du contenu 4"/>
          <p:cNvSpPr>
            <a:spLocks noGrp="1"/>
          </p:cNvSpPr>
          <p:nvPr/>
        </p:nvSpPr>
        <p:spPr bwMode="auto">
          <a:xfrm>
            <a:off x="4473575" y="981710"/>
            <a:ext cx="3245485" cy="67754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r>
              <a:rPr lang="en-US"/>
              <a:t>HALO orbits </a:t>
            </a:r>
            <a:endParaRPr 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Optimal control problem: formulation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endParaRPr lang="fr-FR"/>
          </a:p>
        </p:txBody>
      </p:sp>
      <p:sp>
        <p:nvSpPr>
          <p:cNvPr id="6" name="Espace réservé du numéro de diapositive 9"/>
          <p:cNvSpPr>
            <a:spLocks noGrp="1"/>
          </p:cNvSpPr>
          <p:nvPr>
            <p:ph type="sldNum" sz="quarter" idx="12"/>
          </p:nvPr>
        </p:nvSpPr>
        <p:spPr bwMode="auto"/>
        <p:txBody>
          <a:bodyPr/>
          <a:lstStyle/>
          <a:p>
            <a:pPr>
              <a:defRPr/>
            </a:pPr>
            <a:r>
              <a:t>5</a:t>
            </a:r>
          </a:p>
        </p:txBody>
      </p:sp>
      <p:pic>
        <p:nvPicPr>
          <p:cNvPr id="7" name="Content Placeholder 2" descr="opt_pbm_general"/>
          <p:cNvPicPr>
            <a:picLocks noChangeAspect="1"/>
          </p:cNvPicPr>
          <p:nvPr>
            <p:ph idx="1"/>
          </p:nvPr>
        </p:nvPicPr>
        <p:blipFill>
          <a:blip r:embed="rId1"/>
          <a:stretch>
            <a:fillRect/>
          </a:stretch>
        </p:blipFill>
        <p:spPr bwMode="auto">
          <a:xfrm>
            <a:off x="3716338" y="1945005"/>
            <a:ext cx="4759325" cy="4331970"/>
          </a:xfrm>
          <a:prstGeom prst="rect">
            <a:avLst/>
          </a:prstGeom>
        </p:spPr>
      </p:pic>
      <p:sp>
        <p:nvSpPr>
          <p:cNvPr id="8" name="Text Box 9"/>
          <p:cNvSpPr/>
          <p:nvPr/>
        </p:nvSpPr>
        <p:spPr bwMode="auto">
          <a:xfrm>
            <a:off x="475298" y="1132840"/>
            <a:ext cx="11241405" cy="521970"/>
          </a:xfrm>
          <a:prstGeom prst="rect">
            <a:avLst/>
          </a:prstGeom>
          <a:noFill/>
        </p:spPr>
        <p:txBody>
          <a:bodyPr wrap="none" rtlCol="0">
            <a:spAutoFit/>
          </a:bodyPr>
          <a:p>
            <a:pPr algn="ctr">
              <a:defRPr/>
            </a:pPr>
            <a:r>
              <a:rPr lang="en-US" sz="2800">
                <a:latin typeface="Arial" panose="020B0604020202020204"/>
                <a:cs typeface="Arial" panose="020B0604020202020204"/>
              </a:rPr>
              <a:t>Mathematical formulation of a continuous-time optimal control problem</a:t>
            </a:r>
            <a:endParaRPr lang="en-US" sz="2800">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pied de page 4"/>
          <p:cNvSpPr>
            <a:spLocks noGrp="1"/>
          </p:cNvSpPr>
          <p:nvPr>
            <p:ph type="ftr" sz="quarter" idx="11"/>
          </p:nvPr>
        </p:nvSpPr>
        <p:spPr bwMode="auto"/>
        <p:txBody>
          <a:bodyPr/>
          <a:lstStyle/>
          <a:p>
            <a:pPr>
              <a:defRPr/>
            </a:pPr>
            <a:r>
              <a:rPr lang="fr-FR"/>
              <a:t>ISAE-SUPAERO</a:t>
            </a:r>
            <a:endParaRPr lang="fr-FR"/>
          </a:p>
        </p:txBody>
      </p:sp>
      <p:sp>
        <p:nvSpPr>
          <p:cNvPr id="5" name="Content Placeholder 11"/>
          <p:cNvSpPr>
            <a:spLocks noGrp="1"/>
          </p:cNvSpPr>
          <p:nvPr>
            <p:ph idx="1"/>
          </p:nvPr>
        </p:nvSpPr>
        <p:spPr bwMode="auto">
          <a:xfrm>
            <a:off x="349884" y="1154430"/>
            <a:ext cx="11492230" cy="670560"/>
          </a:xfrm>
        </p:spPr>
        <p:txBody>
          <a:bodyPr/>
          <a:p>
            <a:pPr marL="0" indent="0" algn="ctr">
              <a:buNone/>
              <a:defRPr/>
            </a:pPr>
            <a:r>
              <a:rPr lang="en-US" sz="3200"/>
              <a:t>Solution of an optimal control problem - indirect methods</a:t>
            </a:r>
            <a:endParaRPr lang="en-US" sz="3200"/>
          </a:p>
        </p:txBody>
      </p:sp>
      <p:sp>
        <p:nvSpPr>
          <p:cNvPr id="6" name="Espace réservé du numéro de diapositive 5"/>
          <p:cNvSpPr>
            <a:spLocks noGrp="1"/>
          </p:cNvSpPr>
          <p:nvPr>
            <p:ph type="sldNum" sz="quarter" idx="12"/>
          </p:nvPr>
        </p:nvSpPr>
        <p:spPr bwMode="auto"/>
        <p:txBody>
          <a:bodyPr/>
          <a:lstStyle/>
          <a:p>
            <a:pPr>
              <a:defRPr/>
            </a:pPr>
            <a:r>
              <a:t>6</a:t>
            </a:r>
          </a:p>
        </p:txBody>
      </p:sp>
      <p:grpSp>
        <p:nvGrpSpPr>
          <p:cNvPr id="7" name="Diagram 14"/>
          <p:cNvGrpSpPr/>
          <p:nvPr/>
        </p:nvGrpSpPr>
        <p:grpSpPr bwMode="auto">
          <a:xfrm>
            <a:off x="349884" y="2137410"/>
            <a:ext cx="5909945" cy="4029075"/>
            <a:chOff x="0" y="0"/>
            <a:chExt cx="5909945" cy="4029075"/>
          </a:xfrm>
        </p:grpSpPr>
        <p:sp>
          <p:nvSpPr>
            <p:cNvPr id="8" name="Rounded Rectangle 2"/>
            <p:cNvSpPr/>
            <p:nvPr/>
          </p:nvSpPr>
          <p:spPr bwMode="white">
            <a:xfrm>
              <a:off x="0" y="0"/>
              <a:ext cx="5023453" cy="120872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Calculus of variations</a:t>
              </a:r>
              <a:endParaRPr>
                <a:solidFill>
                  <a:schemeClr val="dk1"/>
                </a:solidFill>
                <a:latin typeface="Arial" panose="020B0604020202020204" pitchFamily="34" charset="0"/>
              </a:endParaRPr>
            </a:p>
          </p:txBody>
        </p:sp>
        <p:sp>
          <p:nvSpPr>
            <p:cNvPr id="9" name="Rounded Rectangle 3"/>
            <p:cNvSpPr/>
            <p:nvPr/>
          </p:nvSpPr>
          <p:spPr bwMode="white">
            <a:xfrm>
              <a:off x="443246" y="1410176"/>
              <a:ext cx="5023453" cy="120872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Euler-Lagrange first-order optimality conditions</a:t>
              </a:r>
              <a:endParaRPr>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Pontryagin Minimum Principle</a:t>
              </a:r>
              <a:endParaRPr>
                <a:solidFill>
                  <a:schemeClr val="dk1"/>
                </a:solidFill>
                <a:latin typeface="Arial" panose="020B0604020202020204" pitchFamily="34" charset="0"/>
              </a:endParaRPr>
            </a:p>
          </p:txBody>
        </p:sp>
        <p:sp>
          <p:nvSpPr>
            <p:cNvPr id="10" name="Rounded Rectangle 4"/>
            <p:cNvSpPr/>
            <p:nvPr/>
          </p:nvSpPr>
          <p:spPr bwMode="white">
            <a:xfrm>
              <a:off x="886492" y="2820353"/>
              <a:ext cx="5023453" cy="120872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Two-Points Boundary Value Problem (TPBVP)</a:t>
              </a:r>
              <a:endParaRPr>
                <a:solidFill>
                  <a:schemeClr val="dk1"/>
                </a:solidFill>
                <a:latin typeface="Arial" panose="020B0604020202020204" pitchFamily="34" charset="0"/>
              </a:endParaRPr>
            </a:p>
          </p:txBody>
        </p:sp>
        <p:sp>
          <p:nvSpPr>
            <p:cNvPr id="11" name="Down Arrow 5"/>
            <p:cNvSpPr/>
            <p:nvPr/>
          </p:nvSpPr>
          <p:spPr bwMode="white">
            <a:xfrm>
              <a:off x="4237784" y="916615"/>
              <a:ext cx="785670" cy="785670"/>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sp>
          <p:nvSpPr>
            <p:cNvPr id="12" name="Down Arrow 6"/>
            <p:cNvSpPr/>
            <p:nvPr/>
          </p:nvSpPr>
          <p:spPr bwMode="white">
            <a:xfrm>
              <a:off x="4681030" y="2318733"/>
              <a:ext cx="785670" cy="785670"/>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grpSp>
      <p:sp>
        <p:nvSpPr>
          <p:cNvPr id="13" name="Titre 3"/>
          <p:cNvSpPr>
            <a:spLocks noGrp="1"/>
          </p:cNvSpPr>
          <p:nvPr>
            <p:ph type="title"/>
          </p:nvPr>
        </p:nvSpPr>
        <p:spPr bwMode="auto">
          <a:xfrm>
            <a:off x="656590" y="0"/>
            <a:ext cx="10779125" cy="935355"/>
          </a:xfrm>
        </p:spPr>
        <p:txBody>
          <a:bodyPr/>
          <a:p>
            <a:pPr>
              <a:defRPr/>
            </a:pPr>
            <a:r>
              <a:rPr lang="en-US" i="1"/>
              <a:t>Optimal control problem: solution</a:t>
            </a:r>
            <a:endParaRPr lang="en-US" i="1">
              <a:latin typeface="Arial" panose="020B0604020202020204"/>
              <a:cs typeface="Arial" panose="020B0604020202020204"/>
            </a:endParaRPr>
          </a:p>
        </p:txBody>
      </p:sp>
      <p:sp>
        <p:nvSpPr>
          <p:cNvPr id="14" name="Rounded Rectangle 19"/>
          <p:cNvSpPr/>
          <p:nvPr/>
        </p:nvSpPr>
        <p:spPr bwMode="auto">
          <a:xfrm>
            <a:off x="7196455" y="2137410"/>
            <a:ext cx="4160519" cy="1779270"/>
          </a:xfrm>
          <a:prstGeom prst="roundRect">
            <a:avLst>
              <a:gd name="adj" fmla="val 16667"/>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p>
            <a:pPr algn="ctr">
              <a:defRPr/>
            </a:pPr>
            <a:r>
              <a:rPr lang="en-US" sz="2000" b="1">
                <a:solidFill>
                  <a:srgbClr val="00B050"/>
                </a:solidFill>
                <a:latin typeface="Arial" panose="020B0604020202020204"/>
                <a:cs typeface="Arial" panose="020B0604020202020204"/>
              </a:rPr>
              <a:t>Pros:</a:t>
            </a:r>
            <a:endParaRPr lang="en-US" sz="2000" b="1">
              <a:solidFill>
                <a:srgbClr val="00B050"/>
              </a:solidFill>
              <a:latin typeface="Arial" panose="020B0604020202020204"/>
              <a:cs typeface="Arial" panose="020B0604020202020204"/>
            </a:endParaRPr>
          </a:p>
          <a:p>
            <a:pPr marL="342900" indent="-342900">
              <a:buFont typeface="Arial" panose="020B0604020202020204"/>
              <a:buChar char="•"/>
              <a:defRPr/>
            </a:pPr>
            <a:r>
              <a:rPr lang="en-US" sz="2000" b="1">
                <a:solidFill>
                  <a:srgbClr val="00B050"/>
                </a:solidFill>
                <a:latin typeface="Arial" panose="020B0604020202020204"/>
                <a:cs typeface="Arial" panose="020B0604020202020204"/>
              </a:rPr>
              <a:t>highly accurate solution</a:t>
            </a:r>
            <a:endParaRPr lang="en-US" sz="2000" b="1">
              <a:solidFill>
                <a:srgbClr val="00B050"/>
              </a:solidFill>
              <a:latin typeface="Arial" panose="020B0604020202020204"/>
              <a:cs typeface="Arial" panose="020B0604020202020204"/>
            </a:endParaRPr>
          </a:p>
          <a:p>
            <a:pPr marL="342900" indent="-342900">
              <a:buFont typeface="Arial" panose="020B0604020202020204"/>
              <a:buChar char="•"/>
              <a:defRPr/>
            </a:pPr>
            <a:r>
              <a:rPr lang="en-US" sz="2000" b="1">
                <a:solidFill>
                  <a:srgbClr val="00B050"/>
                </a:solidFill>
                <a:latin typeface="Arial" panose="020B0604020202020204"/>
                <a:cs typeface="Arial" panose="020B0604020202020204"/>
              </a:rPr>
              <a:t>low computational effort</a:t>
            </a:r>
            <a:endParaRPr lang="en-US" sz="2000" b="1">
              <a:solidFill>
                <a:srgbClr val="00B050"/>
              </a:solidFill>
              <a:latin typeface="Arial" panose="020B0604020202020204"/>
              <a:cs typeface="Arial" panose="020B0604020202020204"/>
            </a:endParaRPr>
          </a:p>
        </p:txBody>
      </p:sp>
      <p:sp>
        <p:nvSpPr>
          <p:cNvPr id="15" name="Rounded Rectangle 20"/>
          <p:cNvSpPr/>
          <p:nvPr/>
        </p:nvSpPr>
        <p:spPr bwMode="auto">
          <a:xfrm>
            <a:off x="7196455" y="4387215"/>
            <a:ext cx="4160519" cy="1779270"/>
          </a:xfrm>
          <a:prstGeom prst="roundRect">
            <a:avLst>
              <a:gd name="adj" fmla="val 16667"/>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defRPr/>
            </a:pPr>
            <a:r>
              <a:rPr lang="en-US" sz="2000" b="1">
                <a:solidFill>
                  <a:srgbClr val="FF0000"/>
                </a:solidFill>
                <a:latin typeface="Arial" panose="020B0604020202020204"/>
                <a:cs typeface="Arial" panose="020B0604020202020204"/>
              </a:rPr>
              <a:t>Cons:</a:t>
            </a:r>
            <a:endParaRPr lang="en-US" sz="2000" b="1">
              <a:solidFill>
                <a:srgbClr val="FF0000"/>
              </a:solidFill>
              <a:latin typeface="Arial" panose="020B0604020202020204"/>
              <a:cs typeface="Arial" panose="020B0604020202020204"/>
            </a:endParaRPr>
          </a:p>
          <a:p>
            <a:pPr marL="342900" indent="-342900">
              <a:buFont typeface="Arial" panose="020B0604020202020204"/>
              <a:buChar char="•"/>
              <a:defRPr/>
            </a:pPr>
            <a:r>
              <a:rPr lang="en-US" sz="2000" b="1">
                <a:solidFill>
                  <a:srgbClr val="FF0000"/>
                </a:solidFill>
                <a:latin typeface="Arial" panose="020B0604020202020204"/>
                <a:cs typeface="Arial" panose="020B0604020202020204"/>
              </a:rPr>
              <a:t>heavy algebraic manipulation of EOMs</a:t>
            </a:r>
            <a:endParaRPr lang="en-US" sz="2000" b="1">
              <a:solidFill>
                <a:srgbClr val="FF0000"/>
              </a:solidFill>
              <a:latin typeface="Arial" panose="020B0604020202020204"/>
              <a:cs typeface="Arial" panose="020B0604020202020204"/>
            </a:endParaRPr>
          </a:p>
          <a:p>
            <a:pPr marL="342900" indent="-342900">
              <a:buFont typeface="Arial" panose="020B0604020202020204"/>
              <a:buChar char="•"/>
              <a:defRPr/>
            </a:pPr>
            <a:r>
              <a:rPr lang="en-US" sz="2000" b="1">
                <a:solidFill>
                  <a:srgbClr val="FF0000"/>
                </a:solidFill>
                <a:latin typeface="Arial" panose="020B0604020202020204"/>
                <a:cs typeface="Arial" panose="020B0604020202020204"/>
              </a:rPr>
              <a:t>small region of convergence</a:t>
            </a:r>
            <a:endParaRPr lang="en-US" sz="2000" b="1">
              <a:solidFill>
                <a:srgbClr val="00B050"/>
              </a:solidFill>
              <a:latin typeface="Arial" panose="020B0604020202020204"/>
              <a:cs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pied de page 4"/>
          <p:cNvSpPr>
            <a:spLocks noGrp="1"/>
          </p:cNvSpPr>
          <p:nvPr>
            <p:ph type="ftr" sz="quarter" idx="11"/>
          </p:nvPr>
        </p:nvSpPr>
        <p:spPr bwMode="auto"/>
        <p:txBody>
          <a:bodyPr/>
          <a:lstStyle/>
          <a:p>
            <a:pPr>
              <a:defRPr/>
            </a:pPr>
            <a:r>
              <a:rPr lang="fr-FR"/>
              <a:t>ISAE-SUPAERO</a:t>
            </a:r>
            <a:endParaRPr lang="fr-FR"/>
          </a:p>
        </p:txBody>
      </p:sp>
      <p:sp>
        <p:nvSpPr>
          <p:cNvPr id="5" name="Content Placeholder 11"/>
          <p:cNvSpPr>
            <a:spLocks noGrp="1"/>
          </p:cNvSpPr>
          <p:nvPr>
            <p:ph idx="1"/>
          </p:nvPr>
        </p:nvSpPr>
        <p:spPr bwMode="auto">
          <a:xfrm>
            <a:off x="349884" y="1154430"/>
            <a:ext cx="11492230" cy="670560"/>
          </a:xfrm>
        </p:spPr>
        <p:txBody>
          <a:bodyPr/>
          <a:p>
            <a:pPr marL="0" indent="0" algn="ctr">
              <a:buNone/>
              <a:defRPr/>
            </a:pPr>
            <a:r>
              <a:rPr lang="en-US" sz="3200"/>
              <a:t>Solution of an optimal control problem - direct methods</a:t>
            </a:r>
            <a:endParaRPr lang="en-US" sz="3200"/>
          </a:p>
        </p:txBody>
      </p:sp>
      <p:sp>
        <p:nvSpPr>
          <p:cNvPr id="6" name="Espace réservé du numéro de diapositive 5"/>
          <p:cNvSpPr>
            <a:spLocks noGrp="1"/>
          </p:cNvSpPr>
          <p:nvPr>
            <p:ph type="sldNum" sz="quarter" idx="12"/>
          </p:nvPr>
        </p:nvSpPr>
        <p:spPr bwMode="auto"/>
        <p:txBody>
          <a:bodyPr/>
          <a:lstStyle/>
          <a:p>
            <a:pPr>
              <a:defRPr/>
            </a:pPr>
            <a:r>
              <a:t>7</a:t>
            </a:r>
          </a:p>
        </p:txBody>
      </p:sp>
      <p:sp>
        <p:nvSpPr>
          <p:cNvPr id="13" name="Titre 3"/>
          <p:cNvSpPr>
            <a:spLocks noGrp="1"/>
          </p:cNvSpPr>
          <p:nvPr>
            <p:ph type="title"/>
          </p:nvPr>
        </p:nvSpPr>
        <p:spPr bwMode="auto">
          <a:xfrm>
            <a:off x="656590" y="0"/>
            <a:ext cx="10779125" cy="935355"/>
          </a:xfrm>
        </p:spPr>
        <p:txBody>
          <a:bodyPr/>
          <a:p>
            <a:pPr>
              <a:defRPr/>
            </a:pPr>
            <a:r>
              <a:rPr lang="en-US" i="1"/>
              <a:t>Optimal control problem: solution</a:t>
            </a:r>
            <a:endParaRPr lang="en-US" i="1">
              <a:latin typeface="Arial" panose="020B0604020202020204"/>
              <a:cs typeface="Arial" panose="020B0604020202020204"/>
            </a:endParaRPr>
          </a:p>
        </p:txBody>
      </p:sp>
      <p:sp>
        <p:nvSpPr>
          <p:cNvPr id="14" name="Rounded Rectangle 8"/>
          <p:cNvSpPr/>
          <p:nvPr/>
        </p:nvSpPr>
        <p:spPr bwMode="auto">
          <a:xfrm>
            <a:off x="7196455" y="2137410"/>
            <a:ext cx="4160519" cy="1779270"/>
          </a:xfrm>
          <a:prstGeom prst="roundRect">
            <a:avLst>
              <a:gd name="adj" fmla="val 16667"/>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p>
            <a:pPr algn="ctr">
              <a:defRPr/>
            </a:pPr>
            <a:r>
              <a:rPr lang="en-US" sz="2000" b="1">
                <a:solidFill>
                  <a:srgbClr val="00B050"/>
                </a:solidFill>
                <a:latin typeface="Arial" panose="020B0604020202020204"/>
                <a:cs typeface="Arial" panose="020B0604020202020204"/>
              </a:rPr>
              <a:t>Pros:</a:t>
            </a:r>
            <a:endParaRPr lang="en-US" sz="2000" b="1">
              <a:solidFill>
                <a:srgbClr val="00B050"/>
              </a:solidFill>
              <a:latin typeface="Arial" panose="020B0604020202020204"/>
              <a:cs typeface="Arial" panose="020B0604020202020204"/>
            </a:endParaRPr>
          </a:p>
          <a:p>
            <a:pPr marL="342900" indent="-342900" algn="l">
              <a:buFont typeface="Arial" panose="020B0604020202020204"/>
              <a:buChar char="•"/>
              <a:defRPr/>
            </a:pPr>
            <a:r>
              <a:rPr lang="en-US" sz="2000" b="1">
                <a:solidFill>
                  <a:srgbClr val="00B050"/>
                </a:solidFill>
                <a:latin typeface="Arial" panose="020B0604020202020204"/>
                <a:cs typeface="Arial" panose="020B0604020202020204"/>
              </a:rPr>
              <a:t>no algebraic manipulation of EOMs</a:t>
            </a:r>
            <a:endParaRPr lang="en-US" sz="2000" b="1">
              <a:solidFill>
                <a:srgbClr val="00B050"/>
              </a:solidFill>
              <a:latin typeface="Arial" panose="020B0604020202020204"/>
              <a:cs typeface="Arial" panose="020B0604020202020204"/>
            </a:endParaRPr>
          </a:p>
          <a:p>
            <a:pPr marL="342900" indent="-342900" algn="l">
              <a:buFont typeface="Arial" panose="020B0604020202020204"/>
              <a:buChar char="•"/>
              <a:defRPr/>
            </a:pPr>
            <a:r>
              <a:rPr lang="en-US" sz="2000" b="1">
                <a:solidFill>
                  <a:srgbClr val="00B050"/>
                </a:solidFill>
                <a:latin typeface="Arial" panose="020B0604020202020204"/>
              </a:rPr>
              <a:t>wider </a:t>
            </a:r>
            <a:r>
              <a:rPr lang="en-US" sz="2000" b="1">
                <a:solidFill>
                  <a:srgbClr val="00B050"/>
                </a:solidFill>
                <a:latin typeface="Arial" panose="020B0604020202020204"/>
                <a:cs typeface="Arial" panose="020B0604020202020204"/>
              </a:rPr>
              <a:t>region of convergence</a:t>
            </a:r>
            <a:endParaRPr lang="en-US" sz="2000" b="1">
              <a:solidFill>
                <a:srgbClr val="00B050"/>
              </a:solidFill>
              <a:latin typeface="Arial" panose="020B0604020202020204"/>
              <a:cs typeface="Arial" panose="020B0604020202020204"/>
            </a:endParaRPr>
          </a:p>
        </p:txBody>
      </p:sp>
      <p:sp>
        <p:nvSpPr>
          <p:cNvPr id="15" name="Rounded Rectangle 9"/>
          <p:cNvSpPr/>
          <p:nvPr/>
        </p:nvSpPr>
        <p:spPr bwMode="auto">
          <a:xfrm>
            <a:off x="7196455" y="4387215"/>
            <a:ext cx="4160519" cy="1779270"/>
          </a:xfrm>
          <a:prstGeom prst="roundRect">
            <a:avLst>
              <a:gd name="adj" fmla="val 16667"/>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p>
            <a:pPr algn="ctr">
              <a:defRPr/>
            </a:pPr>
            <a:r>
              <a:rPr lang="en-US" sz="2000" b="1">
                <a:solidFill>
                  <a:srgbClr val="FF0000"/>
                </a:solidFill>
                <a:latin typeface="Arial" panose="020B0604020202020204"/>
                <a:cs typeface="Arial" panose="020B0604020202020204"/>
              </a:rPr>
              <a:t>Cons:</a:t>
            </a:r>
            <a:endParaRPr lang="en-US" sz="2000" b="1">
              <a:solidFill>
                <a:srgbClr val="FF0000"/>
              </a:solidFill>
              <a:latin typeface="Arial" panose="020B0604020202020204"/>
              <a:cs typeface="Arial" panose="020B0604020202020204"/>
            </a:endParaRPr>
          </a:p>
          <a:p>
            <a:pPr marL="342900" indent="-342900">
              <a:buFont typeface="Arial" panose="020B0604020202020204"/>
              <a:buChar char="•"/>
              <a:defRPr/>
            </a:pPr>
            <a:r>
              <a:rPr lang="en-US" sz="2000" b="1">
                <a:solidFill>
                  <a:srgbClr val="FF0000"/>
                </a:solidFill>
                <a:latin typeface="Arial" panose="020B0604020202020204"/>
                <a:cs typeface="Arial" panose="020B0604020202020204"/>
              </a:rPr>
              <a:t>high number of decision variables</a:t>
            </a:r>
            <a:endParaRPr lang="en-US" sz="2000" b="1">
              <a:solidFill>
                <a:srgbClr val="FF0000"/>
              </a:solidFill>
              <a:latin typeface="Arial" panose="020B0604020202020204"/>
              <a:cs typeface="Arial" panose="020B0604020202020204"/>
            </a:endParaRPr>
          </a:p>
          <a:p>
            <a:pPr marL="342900" indent="-342900">
              <a:buFont typeface="Arial" panose="020B0604020202020204"/>
              <a:buChar char="•"/>
              <a:defRPr/>
            </a:pPr>
            <a:r>
              <a:rPr lang="en-US" sz="2000" b="1">
                <a:solidFill>
                  <a:srgbClr val="FF0000"/>
                </a:solidFill>
                <a:latin typeface="Arial" panose="020B0604020202020204"/>
                <a:cs typeface="Arial" panose="020B0604020202020204"/>
              </a:rPr>
              <a:t>high computational effort</a:t>
            </a:r>
            <a:endParaRPr lang="en-US" sz="2000" b="1">
              <a:solidFill>
                <a:srgbClr val="00B050"/>
              </a:solidFill>
              <a:latin typeface="Arial" panose="020B0604020202020204"/>
              <a:cs typeface="Arial" panose="020B0604020202020204"/>
            </a:endParaRPr>
          </a:p>
        </p:txBody>
      </p:sp>
      <p:graphicFrame>
        <p:nvGraphicFramePr>
          <p:cNvPr id="2" name="Diagram 1"/>
          <p:cNvGraphicFramePr/>
          <p:nvPr/>
        </p:nvGraphicFramePr>
        <p:xfrm>
          <a:off x="349885" y="2137410"/>
          <a:ext cx="5909945" cy="40290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numéro de diapositive 5"/>
          <p:cNvSpPr>
            <a:spLocks noGrp="1"/>
          </p:cNvSpPr>
          <p:nvPr>
            <p:ph type="sldNum" sz="quarter" idx="12"/>
          </p:nvPr>
        </p:nvSpPr>
        <p:spPr bwMode="auto">
          <a:xfrm>
            <a:off x="9448799" y="6514783"/>
            <a:ext cx="2743200" cy="262181"/>
          </a:xfrm>
        </p:spPr>
        <p:txBody>
          <a:bodyPr/>
          <a:lstStyle/>
          <a:p>
            <a:pPr>
              <a:defRPr/>
            </a:pPr>
            <a:r>
              <a:t>8</a:t>
            </a:r>
          </a:p>
        </p:txBody>
      </p:sp>
      <p:sp>
        <p:nvSpPr>
          <p:cNvPr id="5" name="Titre 6"/>
          <p:cNvSpPr>
            <a:spLocks noGrp="1"/>
          </p:cNvSpPr>
          <p:nvPr>
            <p:ph type="title"/>
          </p:nvPr>
        </p:nvSpPr>
        <p:spPr bwMode="auto">
          <a:xfrm>
            <a:off x="656590" y="0"/>
            <a:ext cx="11067415" cy="935355"/>
          </a:xfrm>
        </p:spPr>
        <p:txBody>
          <a:bodyPr/>
          <a:lstStyle/>
          <a:p>
            <a:pPr>
              <a:defRPr/>
            </a:pPr>
            <a:r>
              <a:rPr lang="en-US" i="1"/>
              <a:t>State of the Art: Tools</a:t>
            </a:r>
            <a:endParaRPr lang="en-US" i="1"/>
          </a:p>
        </p:txBody>
      </p:sp>
      <p:grpSp>
        <p:nvGrpSpPr>
          <p:cNvPr id="6" name="Diagram 1"/>
          <p:cNvGrpSpPr/>
          <p:nvPr/>
        </p:nvGrpSpPr>
        <p:grpSpPr bwMode="auto">
          <a:xfrm>
            <a:off x="300990" y="1216025"/>
            <a:ext cx="6838950" cy="3689985"/>
            <a:chOff x="0" y="0"/>
            <a:chExt cx="6838950" cy="3689985"/>
          </a:xfrm>
        </p:grpSpPr>
        <p:sp>
          <p:nvSpPr>
            <p:cNvPr id="7" name="Rounded Rectangle 19"/>
            <p:cNvSpPr/>
            <p:nvPr/>
          </p:nvSpPr>
          <p:spPr bwMode="white">
            <a:xfrm>
              <a:off x="0" y="0"/>
              <a:ext cx="5813108" cy="166049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Di</a:t>
              </a:r>
              <a:r>
                <a:rPr lang="en-US">
                  <a:solidFill>
                    <a:schemeClr val="dk1"/>
                  </a:solidFill>
                  <a:latin typeface="Arial" panose="020B0604020202020204" pitchFamily="34" charset="0"/>
                </a:rPr>
                <a:t>rect transcription methods:</a:t>
              </a:r>
              <a:endParaRPr lang="en-US">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Hi</a:t>
              </a:r>
              <a:r>
                <a:rPr lang="en-US">
                  <a:solidFill>
                    <a:schemeClr val="dk1"/>
                  </a:solidFill>
                  <a:latin typeface="Arial" panose="020B0604020202020204" pitchFamily="34" charset="0"/>
                </a:rPr>
                <a:t>gh-Order Gauss-Lobatto</a:t>
              </a:r>
              <a:endParaRPr lang="en-US">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Ra</a:t>
              </a:r>
              <a:r>
                <a:rPr lang="en-US">
                  <a:solidFill>
                    <a:schemeClr val="dk1"/>
                  </a:solidFill>
                  <a:latin typeface="Arial" panose="020B0604020202020204" pitchFamily="34" charset="0"/>
                </a:rPr>
                <a:t>dau Pseudospectra</a:t>
              </a:r>
              <a:r>
                <a:rPr>
                  <a:solidFill>
                    <a:schemeClr val="dk1"/>
                  </a:solidFill>
                  <a:latin typeface="Arial" panose="020B0604020202020204" pitchFamily="34" charset="0"/>
                </a:rPr>
                <a:t>l</a:t>
              </a:r>
              <a:endParaRPr lang="en-US">
                <a:solidFill>
                  <a:schemeClr val="dk1"/>
                </a:solidFill>
                <a:latin typeface="Arial" panose="020B0604020202020204" pitchFamily="34" charset="0"/>
              </a:endParaRPr>
            </a:p>
          </p:txBody>
        </p:sp>
        <p:sp>
          <p:nvSpPr>
            <p:cNvPr id="8" name="Rounded Rectangle 20"/>
            <p:cNvSpPr/>
            <p:nvPr/>
          </p:nvSpPr>
          <p:spPr bwMode="white">
            <a:xfrm>
              <a:off x="1025843" y="2029492"/>
              <a:ext cx="5813108" cy="166049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72390" tIns="72390" rIns="72390" bIns="7239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N</a:t>
              </a:r>
              <a:r>
                <a:rPr lang="en-US">
                  <a:solidFill>
                    <a:schemeClr val="dk1"/>
                  </a:solidFill>
                  <a:latin typeface="Arial" panose="020B0604020202020204" pitchFamily="34" charset="0"/>
                </a:rPr>
                <a:t>LP solvers:</a:t>
              </a:r>
              <a:endParaRPr lang="en-US">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G</a:t>
              </a:r>
              <a:r>
                <a:rPr lang="en-US">
                  <a:solidFill>
                    <a:schemeClr val="dk1"/>
                  </a:solidFill>
                  <a:latin typeface="Arial" panose="020B0604020202020204" pitchFamily="34" charset="0"/>
                </a:rPr>
                <a:t>radient-based (SNOPT</a:t>
              </a:r>
              <a:r>
                <a:rPr baseline="30000">
                  <a:solidFill>
                    <a:schemeClr val="dk1"/>
                  </a:solidFill>
                  <a:latin typeface="Arial" panose="020B0604020202020204" pitchFamily="34" charset="0"/>
                </a:rPr>
                <a:t>1</a:t>
              </a:r>
              <a:r>
                <a:rPr>
                  <a:solidFill>
                    <a:schemeClr val="dk1"/>
                  </a:solidFill>
                  <a:latin typeface="Arial" panose="020B0604020202020204" pitchFamily="34" charset="0"/>
                </a:rPr>
                <a:t>, </a:t>
              </a:r>
              <a:r>
                <a:rPr lang="en-US">
                  <a:solidFill>
                    <a:schemeClr val="dk1"/>
                  </a:solidFill>
                  <a:latin typeface="Arial" panose="020B0604020202020204" pitchFamily="34" charset="0"/>
                </a:rPr>
                <a:t>IPOPT</a:t>
              </a:r>
              <a:r>
                <a:rPr baseline="30000">
                  <a:solidFill>
                    <a:schemeClr val="dk1"/>
                  </a:solidFill>
                  <a:latin typeface="Arial" panose="020B0604020202020204" pitchFamily="34" charset="0"/>
                </a:rPr>
                <a:t>2</a:t>
              </a:r>
              <a:r>
                <a:rPr lang="en-US" baseline="30000">
                  <a:solidFill>
                    <a:schemeClr val="dk1"/>
                  </a:solidFill>
                  <a:latin typeface="Arial" panose="020B0604020202020204" pitchFamily="34" charset="0"/>
                </a:rPr>
                <a:t>,3</a:t>
              </a:r>
              <a:r>
                <a:rPr>
                  <a:solidFill>
                    <a:schemeClr val="dk1"/>
                  </a:solidFill>
                  <a:latin typeface="Arial" panose="020B0604020202020204" pitchFamily="34" charset="0"/>
                </a:rPr>
                <a:t>,</a:t>
              </a:r>
              <a:r>
                <a:rPr lang="en-US">
                  <a:solidFill>
                    <a:schemeClr val="dk1"/>
                  </a:solidFill>
                  <a:latin typeface="Arial" panose="020B0604020202020204" pitchFamily="34" charset="0"/>
                </a:rPr>
                <a:t> fmincon</a:t>
              </a:r>
              <a:r>
                <a:rPr baseline="30000">
                  <a:solidFill>
                    <a:schemeClr val="dk1"/>
                  </a:solidFill>
                  <a:latin typeface="Arial" panose="020B0604020202020204" pitchFamily="34" charset="0"/>
                </a:rPr>
                <a:t>4</a:t>
              </a:r>
              <a:r>
                <a:rPr>
                  <a:solidFill>
                    <a:schemeClr val="dk1"/>
                  </a:solidFill>
                  <a:latin typeface="Arial" panose="020B0604020202020204" pitchFamily="34" charset="0"/>
                </a:rPr>
                <a:t>)</a:t>
              </a:r>
              <a:endParaRPr lang="en-US">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G</a:t>
              </a:r>
              <a:r>
                <a:rPr lang="en-US">
                  <a:solidFill>
                    <a:schemeClr val="dk1"/>
                  </a:solidFill>
                  <a:latin typeface="Arial" panose="020B0604020202020204" pitchFamily="34" charset="0"/>
                </a:rPr>
                <a:t>radient-free (PSO, DE,SA)</a:t>
              </a:r>
              <a:endParaRPr lang="en-US">
                <a:solidFill>
                  <a:schemeClr val="dk1"/>
                </a:solidFill>
                <a:latin typeface="Arial" panose="020B0604020202020204" pitchFamily="34" charset="0"/>
              </a:endParaRPr>
            </a:p>
          </p:txBody>
        </p:sp>
        <p:sp>
          <p:nvSpPr>
            <p:cNvPr id="9" name="Down Arrow 21"/>
            <p:cNvSpPr/>
            <p:nvPr/>
          </p:nvSpPr>
          <p:spPr bwMode="white">
            <a:xfrm>
              <a:off x="4733787" y="1305332"/>
              <a:ext cx="1079321" cy="1079321"/>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grpSp>
      <p:sp>
        <p:nvSpPr>
          <p:cNvPr id="10" name="Text Box 12"/>
          <p:cNvSpPr/>
          <p:nvPr/>
        </p:nvSpPr>
        <p:spPr bwMode="auto">
          <a:xfrm>
            <a:off x="300990" y="5203190"/>
            <a:ext cx="10460355" cy="1383665"/>
          </a:xfrm>
          <a:prstGeom prst="rect">
            <a:avLst/>
          </a:prstGeom>
          <a:noFill/>
        </p:spPr>
        <p:txBody>
          <a:bodyPr wrap="square" rtlCol="0">
            <a:spAutoFit/>
          </a:bodyPr>
          <a:p>
            <a:pPr>
              <a:defRPr/>
            </a:pPr>
            <a:r>
              <a:rPr lang="en-US" sz="1200" i="1" baseline="30000">
                <a:latin typeface="Arial" panose="020B0604020202020204"/>
              </a:rPr>
              <a:t>1</a:t>
            </a:r>
            <a:r>
              <a:rPr lang="en-US" sz="1200" i="1">
                <a:latin typeface="Arial" panose="020B0604020202020204"/>
              </a:rPr>
              <a:t>Gill et al., SIAM Review, 2005</a:t>
            </a:r>
            <a:endParaRPr lang="en-US" sz="1200" i="1">
              <a:latin typeface="Arial" panose="020B0604020202020204"/>
            </a:endParaRPr>
          </a:p>
          <a:p>
            <a:pPr>
              <a:defRPr/>
            </a:pPr>
            <a:r>
              <a:rPr lang="en-US" sz="1200" i="1" baseline="30000">
                <a:latin typeface="Arial" panose="020B0604020202020204"/>
              </a:rPr>
              <a:t>2</a:t>
            </a:r>
            <a:r>
              <a:rPr lang="en-US" sz="1200" i="1">
                <a:latin typeface="Arial" panose="020B0604020202020204"/>
              </a:rPr>
              <a:t>Wächter et al., Mathematical Programming, 2006</a:t>
            </a:r>
            <a:endParaRPr lang="en-US" sz="1200" i="1">
              <a:latin typeface="Arial" panose="020B0604020202020204"/>
            </a:endParaRPr>
          </a:p>
          <a:p>
            <a:pPr>
              <a:defRPr/>
            </a:pPr>
            <a:r>
              <a:rPr lang="en-US" sz="1200" i="1" baseline="30000">
                <a:latin typeface="Arial" panose="020B0604020202020204"/>
              </a:rPr>
              <a:t>3</a:t>
            </a:r>
            <a:r>
              <a:rPr lang="en-US" sz="1200" i="1">
                <a:latin typeface="Arial" panose="020B0604020202020204"/>
              </a:rPr>
              <a:t>HSL, http://www.hsl.rl.ac.uk/</a:t>
            </a:r>
            <a:endParaRPr lang="en-US" sz="1200" i="1">
              <a:latin typeface="Arial" panose="020B0604020202020204"/>
            </a:endParaRPr>
          </a:p>
          <a:p>
            <a:pPr>
              <a:defRPr/>
            </a:pPr>
            <a:r>
              <a:rPr lang="en-US" sz="1200" i="1" baseline="30000">
                <a:latin typeface="Arial" panose="020B0604020202020204"/>
              </a:rPr>
              <a:t>4</a:t>
            </a:r>
            <a:r>
              <a:rPr lang="en-US" sz="1200" i="1">
                <a:latin typeface="Arial" panose="020B0604020202020204"/>
              </a:rPr>
              <a:t>Matworks, https://www.mathworks.com/</a:t>
            </a:r>
            <a:endParaRPr lang="en-US" sz="1200" i="1">
              <a:latin typeface="Arial" panose="020B0604020202020204"/>
            </a:endParaRPr>
          </a:p>
          <a:p>
            <a:pPr>
              <a:defRPr/>
            </a:pPr>
            <a:r>
              <a:rPr lang="en-US" sz="1200" i="1" baseline="30000">
                <a:latin typeface="Arial" panose="020B0604020202020204"/>
              </a:rPr>
              <a:t>5</a:t>
            </a:r>
            <a:r>
              <a:rPr lang="en-US" sz="1200" i="1">
                <a:latin typeface="Arial" panose="020B0604020202020204"/>
              </a:rPr>
              <a:t>Patterson et al., ACM Trans. Math. Softw., 2014</a:t>
            </a:r>
            <a:endParaRPr lang="en-US" sz="1200" i="1">
              <a:latin typeface="Arial" panose="020B0604020202020204"/>
            </a:endParaRPr>
          </a:p>
          <a:p>
            <a:pPr>
              <a:defRPr/>
            </a:pPr>
            <a:r>
              <a:rPr lang="en-US" sz="1200" i="1" baseline="30000">
                <a:latin typeface="Arial" panose="020B0604020202020204"/>
              </a:rPr>
              <a:t>6</a:t>
            </a:r>
            <a:r>
              <a:rPr lang="en-US" sz="1200" i="1">
                <a:latin typeface="Arial" panose="020B0604020202020204"/>
              </a:rPr>
              <a:t>Gray et al., Structural and Multidisciplinary Optimization, 20197</a:t>
            </a:r>
            <a:endParaRPr lang="en-US" sz="1200" i="1">
              <a:latin typeface="Arial" panose="020B0604020202020204"/>
            </a:endParaRPr>
          </a:p>
          <a:p>
            <a:pPr>
              <a:defRPr/>
            </a:pPr>
            <a:r>
              <a:rPr lang="en-US" sz="1200" i="1" baseline="30000">
                <a:latin typeface="Arial" panose="020B0604020202020204"/>
              </a:rPr>
              <a:t>7</a:t>
            </a:r>
            <a:r>
              <a:rPr lang="en-US" sz="1200" i="1">
                <a:latin typeface="Arial" panose="020B0604020202020204"/>
              </a:rPr>
              <a:t>Hendricks et al., AIAA, 2017</a:t>
            </a:r>
            <a:endParaRPr lang="en-US" sz="1200" i="1">
              <a:latin typeface="Arial" panose="020B0604020202020204"/>
            </a:endParaRPr>
          </a:p>
        </p:txBody>
      </p:sp>
      <p:sp>
        <p:nvSpPr>
          <p:cNvPr id="11" name="Text Box 15"/>
          <p:cNvSpPr/>
          <p:nvPr/>
        </p:nvSpPr>
        <p:spPr bwMode="auto">
          <a:xfrm>
            <a:off x="7483475" y="4827905"/>
            <a:ext cx="309880" cy="826770"/>
          </a:xfrm>
          <a:prstGeom prst="rect">
            <a:avLst/>
          </a:prstGeom>
          <a:noFill/>
        </p:spPr>
        <p:txBody>
          <a:bodyPr wrap="none" rtlCol="0">
            <a:spAutoFit/>
          </a:bodyPr>
          <a:p>
            <a:pPr lvl="0" algn="l">
              <a:lnSpc>
                <a:spcPct val="100000"/>
              </a:lnSpc>
              <a:spcBef>
                <a:spcPts val="0"/>
              </a:spcBef>
              <a:spcAft>
                <a:spcPts val="0"/>
              </a:spcAft>
              <a:defRPr/>
            </a:pPr>
            <a:endParaRPr lang="en-US" sz="2000">
              <a:solidFill>
                <a:schemeClr val="dk1"/>
              </a:solidFill>
              <a:latin typeface="Arial" panose="020B0604020202020204"/>
            </a:endParaRPr>
          </a:p>
          <a:p>
            <a:pPr>
              <a:defRPr/>
            </a:pPr>
            <a:endParaRPr lang="en-US" sz="2000">
              <a:solidFill>
                <a:schemeClr val="dk1"/>
              </a:solidFill>
              <a:latin typeface="Arial" panose="020B0604020202020204"/>
            </a:endParaRPr>
          </a:p>
        </p:txBody>
      </p:sp>
      <p:sp>
        <p:nvSpPr>
          <p:cNvPr id="12" name="Rounded Rectangle 16"/>
          <p:cNvSpPr/>
          <p:nvPr/>
        </p:nvSpPr>
        <p:spPr bwMode="auto">
          <a:xfrm>
            <a:off x="7933055" y="2067560"/>
            <a:ext cx="3790949" cy="1986280"/>
          </a:xfrm>
          <a:prstGeom prst="roundRect">
            <a:avLst>
              <a:gd name="adj" fmla="val 16667"/>
            </a:avLst>
          </a:prstGeom>
          <a:ln w="38100"/>
        </p:spPr>
        <p:style>
          <a:lnRef idx="2">
            <a:schemeClr val="accent4"/>
          </a:lnRef>
          <a:fillRef idx="1">
            <a:schemeClr val="lt1"/>
          </a:fillRef>
          <a:effectRef idx="0">
            <a:schemeClr val="accent4"/>
          </a:effectRef>
          <a:fontRef idx="minor">
            <a:schemeClr val="dk1"/>
          </a:fontRef>
        </p:style>
        <p:txBody>
          <a:bodyPr rtlCol="0" anchor="ctr"/>
          <a:p>
            <a:pPr lvl="0" algn="ctr">
              <a:lnSpc>
                <a:spcPct val="100000"/>
              </a:lnSpc>
              <a:spcBef>
                <a:spcPts val="0"/>
              </a:spcBef>
              <a:spcAft>
                <a:spcPts val="0"/>
              </a:spcAft>
              <a:defRPr/>
            </a:pPr>
            <a:r>
              <a:rPr lang="en-US">
                <a:latin typeface="Arial" panose="020B0604020202020204"/>
              </a:rPr>
              <a:t>Libraries:</a:t>
            </a:r>
            <a:endParaRPr lang="en-US">
              <a:solidFill>
                <a:schemeClr val="dk1"/>
              </a:solidFill>
              <a:latin typeface="Arial" panose="020B0604020202020204"/>
            </a:endParaRPr>
          </a:p>
          <a:p>
            <a:pPr marL="285750" lvl="0" indent="-285750" algn="l">
              <a:lnSpc>
                <a:spcPct val="100000"/>
              </a:lnSpc>
              <a:spcBef>
                <a:spcPts val="0"/>
              </a:spcBef>
              <a:spcAft>
                <a:spcPts val="0"/>
              </a:spcAft>
              <a:buFont typeface="Arial" panose="020B0604020202020204"/>
              <a:buChar char="•"/>
              <a:defRPr/>
            </a:pPr>
            <a:r>
              <a:rPr lang="en-US">
                <a:latin typeface="Arial" panose="020B0604020202020204"/>
              </a:rPr>
              <a:t>GPOPS-II</a:t>
            </a:r>
            <a:r>
              <a:rPr lang="en-US" baseline="30000">
                <a:latin typeface="Arial" panose="020B0604020202020204"/>
              </a:rPr>
              <a:t>5</a:t>
            </a:r>
            <a:r>
              <a:rPr lang="en-US">
                <a:latin typeface="Arial" panose="020B0604020202020204"/>
              </a:rPr>
              <a:t> (MATLAB</a:t>
            </a:r>
            <a:r>
              <a:rPr lang="en-US" baseline="30000">
                <a:latin typeface="Arial" panose="020B0604020202020204"/>
              </a:rPr>
              <a:t>4</a:t>
            </a:r>
            <a:r>
              <a:rPr lang="en-US">
                <a:latin typeface="Arial" panose="020B0604020202020204"/>
              </a:rPr>
              <a:t>)</a:t>
            </a:r>
            <a:endParaRPr lang="en-US">
              <a:solidFill>
                <a:schemeClr val="dk1"/>
              </a:solidFill>
              <a:latin typeface="Arial" panose="020B0604020202020204"/>
            </a:endParaRPr>
          </a:p>
          <a:p>
            <a:pPr marL="285750" lvl="0" indent="-285750" algn="l">
              <a:lnSpc>
                <a:spcPct val="100000"/>
              </a:lnSpc>
              <a:spcBef>
                <a:spcPts val="0"/>
              </a:spcBef>
              <a:spcAft>
                <a:spcPts val="0"/>
              </a:spcAft>
              <a:buFont typeface="Arial" panose="020B0604020202020204"/>
              <a:buChar char="•"/>
              <a:defRPr/>
            </a:pPr>
            <a:r>
              <a:rPr lang="en-US">
                <a:latin typeface="Arial" panose="020B0604020202020204"/>
              </a:rPr>
              <a:t>OpenMDAO/dymos</a:t>
            </a:r>
            <a:r>
              <a:rPr lang="en-US" baseline="30000">
                <a:latin typeface="Arial" panose="020B0604020202020204"/>
              </a:rPr>
              <a:t>6,7</a:t>
            </a:r>
            <a:r>
              <a:rPr lang="en-US">
                <a:latin typeface="Arial" panose="020B0604020202020204"/>
              </a:rPr>
              <a:t> (Python)</a:t>
            </a:r>
            <a:endParaRPr lang="en-US">
              <a:latin typeface="Arial" panose="020B0604020202020204"/>
            </a:endParaRPr>
          </a:p>
        </p:txBody>
      </p:sp>
      <p:sp>
        <p:nvSpPr>
          <p:cNvPr id="13" name="Espace réservé du pied de page 4"/>
          <p:cNvSpPr>
            <a:spLocks noGrp="1"/>
          </p:cNvSpPr>
          <p:nvPr>
            <p:ph type="ftr" sz="quarter" idx="11"/>
          </p:nvPr>
        </p:nvSpPr>
        <p:spPr bwMode="auto">
          <a:xfrm>
            <a:off x="4038600" y="6514783"/>
            <a:ext cx="4114800" cy="262181"/>
          </a:xfrm>
        </p:spPr>
        <p:txBody>
          <a:bodyPr/>
          <a:p>
            <a:pPr>
              <a:defRPr/>
            </a:pPr>
            <a:r>
              <a:rPr lang="fr-FR"/>
              <a:t>ISAE-SUPAERO</a:t>
            </a:r>
            <a:endParaRPr lang="fr-F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pied de page 4"/>
          <p:cNvSpPr>
            <a:spLocks noGrp="1"/>
          </p:cNvSpPr>
          <p:nvPr>
            <p:ph type="ftr" sz="quarter" idx="11"/>
          </p:nvPr>
        </p:nvSpPr>
        <p:spPr bwMode="auto">
          <a:xfrm>
            <a:off x="4038600" y="6514783"/>
            <a:ext cx="4114800" cy="262181"/>
          </a:xfrm>
        </p:spPr>
        <p:txBody>
          <a:bodyPr/>
          <a:lstStyle/>
          <a:p>
            <a:pPr>
              <a:defRPr/>
            </a:pPr>
            <a:r>
              <a:rPr lang="fr-FR"/>
              <a:t>ISAE-SUPAERO</a:t>
            </a:r>
            <a:endParaRPr lang="fr-FR"/>
          </a:p>
        </p:txBody>
      </p:sp>
      <p:sp>
        <p:nvSpPr>
          <p:cNvPr id="5" name="Espace réservé du numéro de diapositive 5"/>
          <p:cNvSpPr>
            <a:spLocks noGrp="1"/>
          </p:cNvSpPr>
          <p:nvPr>
            <p:ph type="sldNum" sz="quarter" idx="12"/>
          </p:nvPr>
        </p:nvSpPr>
        <p:spPr bwMode="auto">
          <a:xfrm>
            <a:off x="9448799" y="6514783"/>
            <a:ext cx="2743200" cy="262181"/>
          </a:xfrm>
        </p:spPr>
        <p:txBody>
          <a:bodyPr/>
          <a:lstStyle/>
          <a:p>
            <a:pPr>
              <a:defRPr/>
            </a:pPr>
            <a:r>
              <a:t>9</a:t>
            </a:r>
          </a:p>
        </p:txBody>
      </p:sp>
      <p:sp>
        <p:nvSpPr>
          <p:cNvPr id="6" name="Titre 6"/>
          <p:cNvSpPr>
            <a:spLocks noGrp="1"/>
          </p:cNvSpPr>
          <p:nvPr>
            <p:ph type="title"/>
          </p:nvPr>
        </p:nvSpPr>
        <p:spPr bwMode="auto">
          <a:xfrm>
            <a:off x="656590" y="0"/>
            <a:ext cx="11067415" cy="935355"/>
          </a:xfrm>
        </p:spPr>
        <p:txBody>
          <a:bodyPr/>
          <a:lstStyle/>
          <a:p>
            <a:pPr>
              <a:defRPr/>
            </a:pPr>
            <a:r>
              <a:rPr lang="en-US" i="1"/>
              <a:t>Implementation</a:t>
            </a:r>
            <a:endParaRPr lang="en-US" i="1"/>
          </a:p>
        </p:txBody>
      </p:sp>
      <p:grpSp>
        <p:nvGrpSpPr>
          <p:cNvPr id="7" name="Diagram 2"/>
          <p:cNvGrpSpPr/>
          <p:nvPr/>
        </p:nvGrpSpPr>
        <p:grpSpPr bwMode="auto">
          <a:xfrm>
            <a:off x="769302" y="1260475"/>
            <a:ext cx="10653395" cy="5001260"/>
            <a:chOff x="0" y="0"/>
            <a:chExt cx="9316085" cy="4608195"/>
          </a:xfrm>
        </p:grpSpPr>
        <p:sp>
          <p:nvSpPr>
            <p:cNvPr id="8" name="Rounded Rectangle 7"/>
            <p:cNvSpPr/>
            <p:nvPr/>
          </p:nvSpPr>
          <p:spPr bwMode="white">
            <a:xfrm>
              <a:off x="0" y="0"/>
              <a:ext cx="7452868" cy="101380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Optimal control problem for spacecraft trajectory optimization</a:t>
              </a:r>
              <a:endParaRPr>
                <a:solidFill>
                  <a:schemeClr val="dk1"/>
                </a:solidFill>
                <a:latin typeface="Arial" panose="020B0604020202020204" pitchFamily="34" charset="0"/>
              </a:endParaRPr>
            </a:p>
          </p:txBody>
        </p:sp>
        <p:sp>
          <p:nvSpPr>
            <p:cNvPr id="9" name="Rounded Rectangle 8"/>
            <p:cNvSpPr/>
            <p:nvPr/>
          </p:nvSpPr>
          <p:spPr bwMode="white">
            <a:xfrm>
              <a:off x="624177" y="1198131"/>
              <a:ext cx="7452868" cy="101380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Direct transcription</a:t>
              </a:r>
              <a:endParaRPr>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High-Order Gauss-Lobatto, OpenMDAO/dymos librar</a:t>
              </a:r>
              <a:r>
                <a:rPr lang="en-US">
                  <a:solidFill>
                    <a:schemeClr val="dk1"/>
                  </a:solidFill>
                  <a:latin typeface="Arial" panose="020B0604020202020204" pitchFamily="34" charset="0"/>
                </a:rPr>
                <a:t>y</a:t>
              </a:r>
              <a:endParaRPr lang="en-US" baseline="30000">
                <a:solidFill>
                  <a:schemeClr val="dk1"/>
                </a:solidFill>
                <a:latin typeface="Arial" panose="020B0604020202020204" pitchFamily="34" charset="0"/>
              </a:endParaRPr>
            </a:p>
          </p:txBody>
        </p:sp>
        <p:sp>
          <p:nvSpPr>
            <p:cNvPr id="10" name="Rounded Rectangle 9"/>
            <p:cNvSpPr/>
            <p:nvPr/>
          </p:nvSpPr>
          <p:spPr bwMode="white">
            <a:xfrm>
              <a:off x="1239039" y="2396261"/>
              <a:ext cx="7452868" cy="101380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a:solidFill>
                    <a:schemeClr val="dk1"/>
                  </a:solidFill>
                  <a:latin typeface="Arial" panose="020B0604020202020204" pitchFamily="34" charset="0"/>
                </a:rPr>
                <a:t>NLP probl</a:t>
              </a:r>
              <a:r>
                <a:rPr lang="en-US">
                  <a:solidFill>
                    <a:schemeClr val="dk1"/>
                  </a:solidFill>
                  <a:latin typeface="Arial" panose="020B0604020202020204" pitchFamily="34" charset="0"/>
                </a:rPr>
                <a:t>em</a:t>
              </a:r>
              <a:endParaRPr>
                <a:solidFill>
                  <a:schemeClr val="dk1"/>
                </a:solidFill>
                <a:latin typeface="Arial" panose="020B0604020202020204" pitchFamily="34" charset="0"/>
              </a:endParaRPr>
            </a:p>
            <a:p>
              <a:pPr lvl="0">
                <a:lnSpc>
                  <a:spcPct val="100000"/>
                </a:lnSpc>
                <a:spcBef>
                  <a:spcPts val="0"/>
                </a:spcBef>
                <a:spcAft>
                  <a:spcPts val="0"/>
                </a:spcAft>
                <a:defRPr/>
              </a:pPr>
              <a:r>
                <a:rPr>
                  <a:solidFill>
                    <a:schemeClr val="dk1"/>
                  </a:solidFill>
                  <a:latin typeface="Arial" panose="020B0604020202020204" pitchFamily="34" charset="0"/>
                </a:rPr>
                <a:t>IPOP</a:t>
              </a:r>
              <a:r>
                <a:rPr lang="en-US">
                  <a:solidFill>
                    <a:schemeClr val="dk1"/>
                  </a:solidFill>
                  <a:latin typeface="Arial" panose="020B0604020202020204" pitchFamily="34" charset="0"/>
                </a:rPr>
                <a:t>T</a:t>
              </a:r>
              <a:r>
                <a:rPr>
                  <a:solidFill>
                    <a:schemeClr val="dk1"/>
                  </a:solidFill>
                  <a:latin typeface="Arial" panose="020B0604020202020204" pitchFamily="34" charset="0"/>
                </a:rPr>
                <a:t> solver, linear solver MA5</a:t>
              </a:r>
              <a:r>
                <a:rPr lang="en-US">
                  <a:solidFill>
                    <a:schemeClr val="dk1"/>
                  </a:solidFill>
                  <a:latin typeface="Arial" panose="020B0604020202020204" pitchFamily="34" charset="0"/>
                </a:rPr>
                <a:t>7</a:t>
              </a:r>
              <a:endParaRPr lang="en-US" baseline="30000">
                <a:solidFill>
                  <a:schemeClr val="dk1"/>
                </a:solidFill>
                <a:latin typeface="Arial" panose="020B0604020202020204" pitchFamily="34" charset="0"/>
              </a:endParaRPr>
            </a:p>
          </p:txBody>
        </p:sp>
        <p:sp>
          <p:nvSpPr>
            <p:cNvPr id="11" name="Rounded Rectangle 10"/>
            <p:cNvSpPr/>
            <p:nvPr/>
          </p:nvSpPr>
          <p:spPr bwMode="white">
            <a:xfrm>
              <a:off x="1863217" y="3594392"/>
              <a:ext cx="7452868" cy="1013803"/>
            </a:xfrm>
            <a:prstGeom prst="roundRect">
              <a:avLst>
                <a:gd name="adj" fmla="val 10000"/>
              </a:avLst>
            </a:prstGeom>
          </p:spPr>
          <p:style>
            <a:lnRef idx="3">
              <a:schemeClr val="accent4">
                <a:shade val="80000"/>
              </a:schemeClr>
            </a:lnRef>
            <a:fillRef idx="1">
              <a:schemeClr val="lt1"/>
            </a:fillRef>
            <a:effectRef idx="1">
              <a:srgbClr val="000000"/>
            </a:effectRef>
            <a:fontRef idx="minor">
              <a:schemeClr val="lt1"/>
            </a:fontRef>
          </p:style>
          <p:txBody>
            <a:bodyPr vert="horz" wrap="square" lIns="68580" tIns="68580" rIns="68580" bIns="68580" anchor="ctr"/>
            <a:lstStyle>
              <a:lvl1pPr algn="l">
                <a:defRPr sz="18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ts val="0"/>
                </a:spcBef>
                <a:spcAft>
                  <a:spcPts val="0"/>
                </a:spcAft>
                <a:defRPr/>
              </a:pPr>
              <a:r>
                <a:rPr lang="en-US">
                  <a:solidFill>
                    <a:schemeClr val="dk1"/>
                  </a:solidFill>
                  <a:latin typeface="Arial" panose="020B0604020202020204" pitchFamily="34" charset="0"/>
                </a:rPr>
                <a:t>Validation</a:t>
              </a:r>
              <a:endParaRPr lang="en-US">
                <a:solidFill>
                  <a:schemeClr val="dk1"/>
                </a:solidFill>
                <a:latin typeface="Arial" panose="020B0604020202020204" pitchFamily="34" charset="0"/>
              </a:endParaRPr>
            </a:p>
            <a:p>
              <a:pPr lvl="0">
                <a:lnSpc>
                  <a:spcPct val="100000"/>
                </a:lnSpc>
                <a:spcBef>
                  <a:spcPts val="0"/>
                </a:spcBef>
                <a:spcAft>
                  <a:spcPts val="0"/>
                </a:spcAft>
                <a:defRPr/>
              </a:pPr>
              <a:r>
                <a:rPr lang="en-US">
                  <a:solidFill>
                    <a:schemeClr val="dk1"/>
                  </a:solidFill>
                  <a:latin typeface="Arial" panose="020B0604020202020204" pitchFamily="34" charset="0"/>
                </a:rPr>
                <a:t>IVP from initial conditions and optimal control profile, </a:t>
              </a:r>
              <a:r>
                <a:rPr lang="en-US" i="1">
                  <a:solidFill>
                    <a:schemeClr val="dk1"/>
                  </a:solidFill>
                  <a:latin typeface="Arial" panose="020B0604020202020204" pitchFamily="34" charset="0"/>
                </a:rPr>
                <a:t>simulate</a:t>
              </a:r>
              <a:r>
                <a:rPr lang="en-US">
                  <a:solidFill>
                    <a:schemeClr val="dk1"/>
                  </a:solidFill>
                  <a:latin typeface="Arial" panose="020B0604020202020204" pitchFamily="34" charset="0"/>
                </a:rPr>
                <a:t> method</a:t>
              </a:r>
              <a:endParaRPr lang="en-US">
                <a:solidFill>
                  <a:schemeClr val="dk1"/>
                </a:solidFill>
                <a:latin typeface="Arial" panose="020B0604020202020204" pitchFamily="34" charset="0"/>
              </a:endParaRPr>
            </a:p>
          </p:txBody>
        </p:sp>
        <p:sp>
          <p:nvSpPr>
            <p:cNvPr id="12" name="Down Arrow 11"/>
            <p:cNvSpPr/>
            <p:nvPr/>
          </p:nvSpPr>
          <p:spPr bwMode="white">
            <a:xfrm>
              <a:off x="6793896" y="776481"/>
              <a:ext cx="658971" cy="658971"/>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sp>
          <p:nvSpPr>
            <p:cNvPr id="13" name="Down Arrow 12"/>
            <p:cNvSpPr/>
            <p:nvPr/>
          </p:nvSpPr>
          <p:spPr bwMode="white">
            <a:xfrm>
              <a:off x="7418074" y="1974612"/>
              <a:ext cx="658971" cy="658971"/>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sp>
          <p:nvSpPr>
            <p:cNvPr id="14" name="Down Arrow 13"/>
            <p:cNvSpPr/>
            <p:nvPr/>
          </p:nvSpPr>
          <p:spPr bwMode="white">
            <a:xfrm>
              <a:off x="8032935" y="3172742"/>
              <a:ext cx="658971" cy="658971"/>
            </a:xfrm>
            <a:prstGeom prst="downArrow">
              <a:avLst>
                <a:gd name="adj1" fmla="val 55000"/>
                <a:gd name="adj2" fmla="val 45000"/>
              </a:avLst>
            </a:prstGeom>
          </p:spPr>
          <p:style>
            <a:lnRef idx="2">
              <a:schemeClr val="accent4">
                <a:alpha val="90000"/>
              </a:schemeClr>
            </a:lnRef>
            <a:fillRef idx="1">
              <a:schemeClr val="lt1">
                <a:alpha val="90000"/>
                <a:tint val="40000"/>
              </a:schemeClr>
            </a:fillRef>
            <a:effectRef idx="0">
              <a:srgbClr val="000000"/>
            </a:effectRef>
            <a:fontRef idx="minor"/>
          </p:style>
          <p:txBody>
            <a:bodyPr lIns="82550" tIns="82550" rIns="82550" bIns="825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ts val="0"/>
                </a:spcBef>
                <a:spcAft>
                  <a:spcPts val="0"/>
                </a:spcAft>
                <a:defRPr/>
              </a:pPr>
              <a:endParaRPr lang="en-US">
                <a:solidFill>
                  <a:schemeClr val="dk1"/>
                </a:solidFill>
                <a:latin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7071</Words>
  <Application>WPS Presentation</Application>
  <PresentationFormat>On-screen Show (4:3)</PresentationFormat>
  <Paragraphs>463</Paragraphs>
  <Slides>25</Slides>
  <Notes>24</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25</vt:i4>
      </vt:variant>
    </vt:vector>
  </HeadingPairs>
  <TitlesOfParts>
    <vt:vector size="38" baseType="lpstr">
      <vt:lpstr>Arial</vt:lpstr>
      <vt:lpstr>SimSun</vt:lpstr>
      <vt:lpstr>Wingdings</vt:lpstr>
      <vt:lpstr>Arial</vt:lpstr>
      <vt:lpstr>Georgia</vt:lpstr>
      <vt:lpstr>Arial Narrow</vt:lpstr>
      <vt:lpstr>Times New Roman</vt:lpstr>
      <vt:lpstr>微软雅黑</vt:lpstr>
      <vt:lpstr>Droid Sans Fallback</vt:lpstr>
      <vt:lpstr/>
      <vt:lpstr>Arial Unicode MS</vt:lpstr>
      <vt:lpstr>Calibri</vt:lpstr>
      <vt:lpstr>Thème Office</vt:lpstr>
      <vt:lpstr>Optimal control of trajectory of reusable launcher in OpenMDAO/dymos</vt:lpstr>
      <vt:lpstr>Outline</vt:lpstr>
      <vt:lpstr>Context</vt:lpstr>
      <vt:lpstr>Context</vt:lpstr>
      <vt:lpstr>Optimal control problem: formulation</vt:lpstr>
      <vt:lpstr>Optimal control problem: solution</vt:lpstr>
      <vt:lpstr>Optimal control problem: solution</vt:lpstr>
      <vt:lpstr>State of the Art: Tools</vt:lpstr>
      <vt:lpstr>Implementation</vt:lpstr>
      <vt:lpstr>2D Ascent Trajectory: EOMs</vt:lpstr>
      <vt:lpstr>2D Ascent: Optimal control problem</vt:lpstr>
      <vt:lpstr>2D Ascent: Solutions</vt:lpstr>
      <vt:lpstr>2D Ascent: Constant thrust</vt:lpstr>
      <vt:lpstr>2D Ascent: Variable thrust</vt:lpstr>
      <vt:lpstr>2D Ascent: Minimum safe altitude</vt:lpstr>
      <vt:lpstr>2D Ascent: Minimum safe altitude</vt:lpstr>
      <vt:lpstr>2D Ascent: Minimum safe altitude</vt:lpstr>
      <vt:lpstr>2D Descent: Optimal control problem</vt:lpstr>
      <vt:lpstr>2D Descent Trajectory</vt:lpstr>
      <vt:lpstr>3D Ascent: EOMs</vt:lpstr>
      <vt:lpstr>3D Ascent: Optimal control problem</vt:lpstr>
      <vt:lpstr>3D Ascent: Constant thrust</vt:lpstr>
      <vt:lpstr>Conclusions &amp; Future achievements</vt:lpstr>
      <vt:lpstr>Selected bibliography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control of trajectory of reusable launcher in OpenMDAO/dymos</dc:title>
  <dc:creator/>
  <cp:lastModifiedBy>gem</cp:lastModifiedBy>
  <cp:revision>23</cp:revision>
  <dcterms:created xsi:type="dcterms:W3CDTF">2019-06-25T07:03:56Z</dcterms:created>
  <dcterms:modified xsi:type="dcterms:W3CDTF">2019-06-25T07:03:56Z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